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0" r:id="rId2"/>
  </p:sldMasterIdLst>
  <p:notesMasterIdLst>
    <p:notesMasterId r:id="rId16"/>
  </p:notesMasterIdLst>
  <p:handoutMasterIdLst>
    <p:handoutMasterId r:id="rId17"/>
  </p:handoutMasterIdLst>
  <p:sldIdLst>
    <p:sldId id="288" r:id="rId3"/>
    <p:sldId id="368" r:id="rId4"/>
    <p:sldId id="405" r:id="rId5"/>
    <p:sldId id="400" r:id="rId6"/>
    <p:sldId id="409" r:id="rId7"/>
    <p:sldId id="408" r:id="rId8"/>
    <p:sldId id="407" r:id="rId9"/>
    <p:sldId id="385" r:id="rId10"/>
    <p:sldId id="411" r:id="rId11"/>
    <p:sldId id="410" r:id="rId12"/>
    <p:sldId id="366" r:id="rId13"/>
    <p:sldId id="397" r:id="rId14"/>
    <p:sldId id="376" r:id="rId15"/>
  </p:sldIdLst>
  <p:sldSz cx="9144000" cy="6858000" type="screen4x3"/>
  <p:notesSz cx="6669088" cy="9872663"/>
  <p:defaultTextStyle>
    <a:defPPr>
      <a:defRPr lang="en-US"/>
    </a:defPPr>
    <a:lvl1pPr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99CCFF"/>
    <a:srgbClr val="B0B0B0"/>
    <a:srgbClr val="DCDCDC"/>
    <a:srgbClr val="ABABAB"/>
    <a:srgbClr val="D4D4D4"/>
    <a:srgbClr val="66CCFF"/>
    <a:srgbClr val="CC0000"/>
    <a:srgbClr val="FF00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35" autoAdjust="0"/>
    <p:restoredTop sz="54717" autoAdjust="0"/>
  </p:normalViewPr>
  <p:slideViewPr>
    <p:cSldViewPr>
      <p:cViewPr varScale="1">
        <p:scale>
          <a:sx n="50" d="100"/>
          <a:sy n="50" d="100"/>
        </p:scale>
        <p:origin x="1920" y="5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1"/>
            <a:ext cx="2890838" cy="494107"/>
          </a:xfrm>
          <a:prstGeom prst="rect">
            <a:avLst/>
          </a:prstGeom>
          <a:noFill/>
          <a:ln w="9525">
            <a:noFill/>
            <a:miter lim="800000"/>
            <a:headEnd/>
            <a:tailEnd/>
          </a:ln>
          <a:effectLst/>
        </p:spPr>
        <p:txBody>
          <a:bodyPr vert="horz" wrap="square" lIns="91206" tIns="45603" rIns="91206" bIns="45603" numCol="1" anchor="t" anchorCtr="0" compatLnSpc="1">
            <a:prstTxWarp prst="textNoShape">
              <a:avLst/>
            </a:prstTxWarp>
          </a:bodyPr>
          <a:lstStyle>
            <a:lvl1pPr defTabSz="911225" eaLnBrk="0" hangingPunct="0">
              <a:defRPr sz="1200" smtClean="0">
                <a:latin typeface="Times New Roman" pitchFamily="18" charset="0"/>
              </a:defRPr>
            </a:lvl1pPr>
          </a:lstStyle>
          <a:p>
            <a:pPr>
              <a:defRPr/>
            </a:pPr>
            <a:endParaRPr lang="en-US"/>
          </a:p>
        </p:txBody>
      </p:sp>
      <p:sp>
        <p:nvSpPr>
          <p:cNvPr id="48131" name="Rectangle 3"/>
          <p:cNvSpPr>
            <a:spLocks noGrp="1" noChangeArrowheads="1"/>
          </p:cNvSpPr>
          <p:nvPr>
            <p:ph type="dt" sz="quarter" idx="1"/>
          </p:nvPr>
        </p:nvSpPr>
        <p:spPr bwMode="auto">
          <a:xfrm>
            <a:off x="3778250" y="1"/>
            <a:ext cx="2890838" cy="494107"/>
          </a:xfrm>
          <a:prstGeom prst="rect">
            <a:avLst/>
          </a:prstGeom>
          <a:noFill/>
          <a:ln w="9525">
            <a:noFill/>
            <a:miter lim="800000"/>
            <a:headEnd/>
            <a:tailEnd/>
          </a:ln>
          <a:effectLst/>
        </p:spPr>
        <p:txBody>
          <a:bodyPr vert="horz" wrap="square" lIns="91206" tIns="45603" rIns="91206" bIns="45603" numCol="1" anchor="t" anchorCtr="0" compatLnSpc="1">
            <a:prstTxWarp prst="textNoShape">
              <a:avLst/>
            </a:prstTxWarp>
          </a:bodyPr>
          <a:lstStyle>
            <a:lvl1pPr algn="r" defTabSz="911225" eaLnBrk="0" hangingPunct="0">
              <a:defRPr sz="1200" smtClean="0">
                <a:latin typeface="Times New Roman" pitchFamily="18" charset="0"/>
              </a:defRPr>
            </a:lvl1pPr>
          </a:lstStyle>
          <a:p>
            <a:pPr>
              <a:defRPr/>
            </a:pPr>
            <a:endParaRPr lang="en-US"/>
          </a:p>
        </p:txBody>
      </p:sp>
      <p:sp>
        <p:nvSpPr>
          <p:cNvPr id="48132" name="Rectangle 4"/>
          <p:cNvSpPr>
            <a:spLocks noGrp="1" noChangeArrowheads="1"/>
          </p:cNvSpPr>
          <p:nvPr>
            <p:ph type="ftr" sz="quarter" idx="2"/>
          </p:nvPr>
        </p:nvSpPr>
        <p:spPr bwMode="auto">
          <a:xfrm>
            <a:off x="0" y="9378557"/>
            <a:ext cx="2890838" cy="494106"/>
          </a:xfrm>
          <a:prstGeom prst="rect">
            <a:avLst/>
          </a:prstGeom>
          <a:noFill/>
          <a:ln w="9525">
            <a:noFill/>
            <a:miter lim="800000"/>
            <a:headEnd/>
            <a:tailEnd/>
          </a:ln>
          <a:effectLst/>
        </p:spPr>
        <p:txBody>
          <a:bodyPr vert="horz" wrap="square" lIns="91206" tIns="45603" rIns="91206" bIns="45603" numCol="1" anchor="b" anchorCtr="0" compatLnSpc="1">
            <a:prstTxWarp prst="textNoShape">
              <a:avLst/>
            </a:prstTxWarp>
          </a:bodyPr>
          <a:lstStyle>
            <a:lvl1pPr defTabSz="911225" eaLnBrk="0" hangingPunct="0">
              <a:defRPr sz="1200" smtClean="0">
                <a:latin typeface="Times New Roman" pitchFamily="18" charset="0"/>
              </a:defRPr>
            </a:lvl1pPr>
          </a:lstStyle>
          <a:p>
            <a:pPr>
              <a:defRPr/>
            </a:pPr>
            <a:endParaRPr lang="en-US"/>
          </a:p>
        </p:txBody>
      </p:sp>
      <p:sp>
        <p:nvSpPr>
          <p:cNvPr id="48133" name="Rectangle 5"/>
          <p:cNvSpPr>
            <a:spLocks noGrp="1" noChangeArrowheads="1"/>
          </p:cNvSpPr>
          <p:nvPr>
            <p:ph type="sldNum" sz="quarter" idx="3"/>
          </p:nvPr>
        </p:nvSpPr>
        <p:spPr bwMode="auto">
          <a:xfrm>
            <a:off x="3778250" y="9378557"/>
            <a:ext cx="2890838" cy="494106"/>
          </a:xfrm>
          <a:prstGeom prst="rect">
            <a:avLst/>
          </a:prstGeom>
          <a:noFill/>
          <a:ln w="9525">
            <a:noFill/>
            <a:miter lim="800000"/>
            <a:headEnd/>
            <a:tailEnd/>
          </a:ln>
          <a:effectLst/>
        </p:spPr>
        <p:txBody>
          <a:bodyPr vert="horz" wrap="square" lIns="91206" tIns="45603" rIns="91206" bIns="45603" numCol="1" anchor="b" anchorCtr="0" compatLnSpc="1">
            <a:prstTxWarp prst="textNoShape">
              <a:avLst/>
            </a:prstTxWarp>
          </a:bodyPr>
          <a:lstStyle>
            <a:lvl1pPr algn="r" defTabSz="911225" eaLnBrk="0" hangingPunct="0">
              <a:defRPr sz="1200" smtClean="0">
                <a:latin typeface="Times New Roman" pitchFamily="18" charset="0"/>
              </a:defRPr>
            </a:lvl1pPr>
          </a:lstStyle>
          <a:p>
            <a:pPr>
              <a:defRPr/>
            </a:pPr>
            <a:fld id="{466CC3B7-0139-4C29-8993-E56D981BA29C}" type="slidenum">
              <a:rPr lang="en-US"/>
              <a:pPr>
                <a:defRPr/>
              </a:pPr>
              <a:t>‹#›</a:t>
            </a:fld>
            <a:endParaRPr lang="en-US"/>
          </a:p>
        </p:txBody>
      </p:sp>
    </p:spTree>
    <p:extLst>
      <p:ext uri="{BB962C8B-B14F-4D97-AF65-F5344CB8AC3E}">
        <p14:creationId xmlns:p14="http://schemas.microsoft.com/office/powerpoint/2010/main" val="3777716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2890838" cy="494107"/>
          </a:xfrm>
          <a:prstGeom prst="rect">
            <a:avLst/>
          </a:prstGeom>
          <a:noFill/>
          <a:ln w="9525">
            <a:noFill/>
            <a:miter lim="800000"/>
            <a:headEnd/>
            <a:tailEnd/>
          </a:ln>
          <a:effectLst/>
        </p:spPr>
        <p:txBody>
          <a:bodyPr vert="horz" wrap="square" lIns="91206" tIns="45603" rIns="91206" bIns="45603" numCol="1" anchor="t" anchorCtr="0" compatLnSpc="1">
            <a:prstTxWarp prst="textNoShape">
              <a:avLst/>
            </a:prstTxWarp>
          </a:bodyPr>
          <a:lstStyle>
            <a:lvl1pPr defTabSz="911225" eaLnBrk="0" hangingPunct="0">
              <a:defRPr sz="1200" smtClean="0">
                <a:latin typeface="Times New Roman" pitchFamily="18" charset="0"/>
              </a:defRPr>
            </a:lvl1pPr>
          </a:lstStyle>
          <a:p>
            <a:pPr>
              <a:defRPr/>
            </a:pPr>
            <a:endParaRPr lang="en-US"/>
          </a:p>
        </p:txBody>
      </p:sp>
      <p:sp>
        <p:nvSpPr>
          <p:cNvPr id="46083" name="Rectangle 3"/>
          <p:cNvSpPr>
            <a:spLocks noGrp="1" noChangeArrowheads="1"/>
          </p:cNvSpPr>
          <p:nvPr>
            <p:ph type="dt" idx="1"/>
          </p:nvPr>
        </p:nvSpPr>
        <p:spPr bwMode="auto">
          <a:xfrm>
            <a:off x="3778250" y="1"/>
            <a:ext cx="2890838" cy="494107"/>
          </a:xfrm>
          <a:prstGeom prst="rect">
            <a:avLst/>
          </a:prstGeom>
          <a:noFill/>
          <a:ln w="9525">
            <a:noFill/>
            <a:miter lim="800000"/>
            <a:headEnd/>
            <a:tailEnd/>
          </a:ln>
          <a:effectLst/>
        </p:spPr>
        <p:txBody>
          <a:bodyPr vert="horz" wrap="square" lIns="91206" tIns="45603" rIns="91206" bIns="45603" numCol="1" anchor="t" anchorCtr="0" compatLnSpc="1">
            <a:prstTxWarp prst="textNoShape">
              <a:avLst/>
            </a:prstTxWarp>
          </a:bodyPr>
          <a:lstStyle>
            <a:lvl1pPr algn="r" defTabSz="911225" eaLnBrk="0" hangingPunct="0">
              <a:defRPr sz="1200" smtClean="0">
                <a:latin typeface="Times New Roman" pitchFamily="18"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869950" y="741363"/>
            <a:ext cx="4930775" cy="3698875"/>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890589" y="4690070"/>
            <a:ext cx="4887912" cy="4442224"/>
          </a:xfrm>
          <a:prstGeom prst="rect">
            <a:avLst/>
          </a:prstGeom>
          <a:noFill/>
          <a:ln w="9525">
            <a:noFill/>
            <a:miter lim="800000"/>
            <a:headEnd/>
            <a:tailEnd/>
          </a:ln>
          <a:effectLst/>
        </p:spPr>
        <p:txBody>
          <a:bodyPr vert="horz" wrap="square" lIns="91206" tIns="45603" rIns="91206" bIns="4560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086" name="Rectangle 6"/>
          <p:cNvSpPr>
            <a:spLocks noGrp="1" noChangeArrowheads="1"/>
          </p:cNvSpPr>
          <p:nvPr>
            <p:ph type="ftr" sz="quarter" idx="4"/>
          </p:nvPr>
        </p:nvSpPr>
        <p:spPr bwMode="auto">
          <a:xfrm>
            <a:off x="0" y="9378557"/>
            <a:ext cx="2890838" cy="494106"/>
          </a:xfrm>
          <a:prstGeom prst="rect">
            <a:avLst/>
          </a:prstGeom>
          <a:noFill/>
          <a:ln w="9525">
            <a:noFill/>
            <a:miter lim="800000"/>
            <a:headEnd/>
            <a:tailEnd/>
          </a:ln>
          <a:effectLst/>
        </p:spPr>
        <p:txBody>
          <a:bodyPr vert="horz" wrap="square" lIns="91206" tIns="45603" rIns="91206" bIns="45603" numCol="1" anchor="b" anchorCtr="0" compatLnSpc="1">
            <a:prstTxWarp prst="textNoShape">
              <a:avLst/>
            </a:prstTxWarp>
          </a:bodyPr>
          <a:lstStyle>
            <a:lvl1pPr defTabSz="911225" eaLnBrk="0" hangingPunct="0">
              <a:defRPr sz="1200" smtClean="0">
                <a:latin typeface="Times New Roman" pitchFamily="18" charset="0"/>
              </a:defRPr>
            </a:lvl1pPr>
          </a:lstStyle>
          <a:p>
            <a:pPr>
              <a:defRPr/>
            </a:pPr>
            <a:endParaRPr lang="en-US"/>
          </a:p>
        </p:txBody>
      </p:sp>
      <p:sp>
        <p:nvSpPr>
          <p:cNvPr id="46087" name="Rectangle 7"/>
          <p:cNvSpPr>
            <a:spLocks noGrp="1" noChangeArrowheads="1"/>
          </p:cNvSpPr>
          <p:nvPr>
            <p:ph type="sldNum" sz="quarter" idx="5"/>
          </p:nvPr>
        </p:nvSpPr>
        <p:spPr bwMode="auto">
          <a:xfrm>
            <a:off x="3778250" y="9378557"/>
            <a:ext cx="2890838" cy="494106"/>
          </a:xfrm>
          <a:prstGeom prst="rect">
            <a:avLst/>
          </a:prstGeom>
          <a:noFill/>
          <a:ln w="9525">
            <a:noFill/>
            <a:miter lim="800000"/>
            <a:headEnd/>
            <a:tailEnd/>
          </a:ln>
          <a:effectLst/>
        </p:spPr>
        <p:txBody>
          <a:bodyPr vert="horz" wrap="square" lIns="91206" tIns="45603" rIns="91206" bIns="45603" numCol="1" anchor="b" anchorCtr="0" compatLnSpc="1">
            <a:prstTxWarp prst="textNoShape">
              <a:avLst/>
            </a:prstTxWarp>
          </a:bodyPr>
          <a:lstStyle>
            <a:lvl1pPr algn="r" defTabSz="911225" eaLnBrk="0" hangingPunct="0">
              <a:defRPr sz="1200" smtClean="0">
                <a:latin typeface="Times New Roman" pitchFamily="18" charset="0"/>
              </a:defRPr>
            </a:lvl1pPr>
          </a:lstStyle>
          <a:p>
            <a:pPr>
              <a:defRPr/>
            </a:pPr>
            <a:fld id="{5A9EDEDC-527E-4D20-9395-612406218566}" type="slidenum">
              <a:rPr lang="en-US"/>
              <a:pPr>
                <a:defRPr/>
              </a:pPr>
              <a:t>‹#›</a:t>
            </a:fld>
            <a:endParaRPr lang="en-US"/>
          </a:p>
        </p:txBody>
      </p:sp>
    </p:spTree>
    <p:extLst>
      <p:ext uri="{BB962C8B-B14F-4D97-AF65-F5344CB8AC3E}">
        <p14:creationId xmlns:p14="http://schemas.microsoft.com/office/powerpoint/2010/main" val="795586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5" charset="0"/>
        <a:ea typeface="ＭＳ Ｐゴシック" pitchFamily="-105" charset="-128"/>
        <a:cs typeface="ＭＳ Ｐゴシック"/>
      </a:defRPr>
    </a:lvl1pPr>
    <a:lvl2pPr marL="457200" algn="l" rtl="0" eaLnBrk="0" fontAlgn="base" hangingPunct="0">
      <a:spcBef>
        <a:spcPct val="30000"/>
      </a:spcBef>
      <a:spcAft>
        <a:spcPct val="0"/>
      </a:spcAft>
      <a:defRPr sz="1200" kern="1200">
        <a:solidFill>
          <a:schemeClr val="tx1"/>
        </a:solidFill>
        <a:latin typeface="Times" pitchFamily="-105" charset="0"/>
        <a:ea typeface="ＭＳ Ｐゴシック" pitchFamily="-105" charset="-128"/>
        <a:cs typeface="ＭＳ Ｐゴシック"/>
      </a:defRPr>
    </a:lvl2pPr>
    <a:lvl3pPr marL="914400" algn="l" rtl="0" eaLnBrk="0" fontAlgn="base" hangingPunct="0">
      <a:spcBef>
        <a:spcPct val="30000"/>
      </a:spcBef>
      <a:spcAft>
        <a:spcPct val="0"/>
      </a:spcAft>
      <a:defRPr sz="1200" kern="1200">
        <a:solidFill>
          <a:schemeClr val="tx1"/>
        </a:solidFill>
        <a:latin typeface="Times" pitchFamily="-105" charset="0"/>
        <a:ea typeface="ＭＳ Ｐゴシック" pitchFamily="-105" charset="-128"/>
        <a:cs typeface="ＭＳ Ｐゴシック"/>
      </a:defRPr>
    </a:lvl3pPr>
    <a:lvl4pPr marL="1371600" algn="l" rtl="0" eaLnBrk="0" fontAlgn="base" hangingPunct="0">
      <a:spcBef>
        <a:spcPct val="30000"/>
      </a:spcBef>
      <a:spcAft>
        <a:spcPct val="0"/>
      </a:spcAft>
      <a:defRPr sz="1200" kern="1200">
        <a:solidFill>
          <a:schemeClr val="tx1"/>
        </a:solidFill>
        <a:latin typeface="Times" pitchFamily="-105" charset="0"/>
        <a:ea typeface="ＭＳ Ｐゴシック" pitchFamily="-105" charset="-128"/>
        <a:cs typeface="ＭＳ Ｐゴシック"/>
      </a:defRPr>
    </a:lvl4pPr>
    <a:lvl5pPr marL="1828800" algn="l" rtl="0" eaLnBrk="0" fontAlgn="base" hangingPunct="0">
      <a:spcBef>
        <a:spcPct val="30000"/>
      </a:spcBef>
      <a:spcAft>
        <a:spcPct val="0"/>
      </a:spcAft>
      <a:defRPr sz="1200" kern="1200">
        <a:solidFill>
          <a:schemeClr val="tx1"/>
        </a:solidFill>
        <a:latin typeface="Times" pitchFamily="-105" charset="0"/>
        <a:ea typeface="ＭＳ Ｐゴシック" pitchFamily="-105"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r>
              <a:rPr lang="en-GB" baseline="0" dirty="0" smtClean="0">
                <a:latin typeface="Times" pitchFamily="18" charset="0"/>
                <a:ea typeface="ＭＳ Ｐゴシック" pitchFamily="34" charset="-128"/>
              </a:rPr>
              <a:t>Good afternoon. My research spans two disciplines, nutrition and geography. Today I’ll be presenting findings from my PhD, which explored whether the local food environment was associated with dietary quality of mothers with young children and whether this association varied by mothers’ educational attainment.</a:t>
            </a:r>
          </a:p>
        </p:txBody>
      </p:sp>
      <p:sp>
        <p:nvSpPr>
          <p:cNvPr id="16388" name="Slide Number Placeholder 3"/>
          <p:cNvSpPr>
            <a:spLocks noGrp="1"/>
          </p:cNvSpPr>
          <p:nvPr>
            <p:ph type="sldNum" sz="quarter" idx="5"/>
          </p:nvPr>
        </p:nvSpPr>
        <p:spPr>
          <a:noFill/>
        </p:spPr>
        <p:txBody>
          <a:bodyPr/>
          <a:lstStyle/>
          <a:p>
            <a:fld id="{4B2A9A9A-2A32-4BA0-A687-456638210A0F}" type="slidenum">
              <a:rPr lang="en-US"/>
              <a:pPr/>
              <a:t>1</a:t>
            </a:fld>
            <a:endParaRPr lang="en-US"/>
          </a:p>
        </p:txBody>
      </p:sp>
    </p:spTree>
    <p:extLst>
      <p:ext uri="{BB962C8B-B14F-4D97-AF65-F5344CB8AC3E}">
        <p14:creationId xmlns:p14="http://schemas.microsoft.com/office/powerpoint/2010/main" val="3310158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slide shows</a:t>
            </a:r>
            <a:r>
              <a:rPr lang="en-GB" baseline="0" dirty="0" smtClean="0"/>
              <a:t> differences in the relationship between overall food environment score and mothers’ dietary quality by the three levels of education. Overall food environment score is on the x-axis and quality of diet on the y-axis. </a:t>
            </a:r>
            <a:endParaRPr lang="en-GB" baseline="0" dirty="0" smtClean="0"/>
          </a:p>
          <a:p>
            <a:endParaRPr lang="en-GB" baseline="0" dirty="0" smtClean="0"/>
          </a:p>
          <a:p>
            <a:r>
              <a:rPr lang="en-GB" baseline="0" dirty="0" smtClean="0"/>
              <a:t>The scatter plot for mother with low education level suggests that dietary quality improved as overall food environment score improved. However among mothers with high and mid education levels dietary quality was poorer as the overall food environment score improved.</a:t>
            </a:r>
          </a:p>
          <a:p>
            <a:r>
              <a:rPr lang="en-GB" baseline="0" dirty="0" smtClean="0"/>
              <a:t>There </a:t>
            </a:r>
            <a:r>
              <a:rPr lang="en-GB" baseline="0" dirty="0" smtClean="0"/>
              <a:t>was also a significant interaction between the lowest and highest education groups. </a:t>
            </a:r>
            <a:endParaRPr lang="en-GB" dirty="0"/>
          </a:p>
        </p:txBody>
      </p:sp>
      <p:sp>
        <p:nvSpPr>
          <p:cNvPr id="4" name="Slide Number Placeholder 3"/>
          <p:cNvSpPr>
            <a:spLocks noGrp="1"/>
          </p:cNvSpPr>
          <p:nvPr>
            <p:ph type="sldNum" sz="quarter" idx="10"/>
          </p:nvPr>
        </p:nvSpPr>
        <p:spPr/>
        <p:txBody>
          <a:bodyPr/>
          <a:lstStyle/>
          <a:p>
            <a:pPr>
              <a:defRPr/>
            </a:pPr>
            <a:fld id="{5A9EDEDC-527E-4D20-9395-612406218566}" type="slidenum">
              <a:rPr lang="en-US" smtClean="0"/>
              <a:pPr>
                <a:defRPr/>
              </a:pPr>
              <a:t>10</a:t>
            </a:fld>
            <a:endParaRPr lang="en-US"/>
          </a:p>
        </p:txBody>
      </p:sp>
    </p:spTree>
    <p:extLst>
      <p:ext uri="{BB962C8B-B14F-4D97-AF65-F5344CB8AC3E}">
        <p14:creationId xmlns:p14="http://schemas.microsoft.com/office/powerpoint/2010/main" val="2188981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Stratified </a:t>
            </a:r>
            <a:r>
              <a:rPr lang="en-GB" dirty="0" smtClean="0"/>
              <a:t>regression</a:t>
            </a:r>
            <a:r>
              <a:rPr lang="en-GB" baseline="0" dirty="0" smtClean="0"/>
              <a:t> analyses </a:t>
            </a:r>
            <a:r>
              <a:rPr lang="en-GB" baseline="0" dirty="0" smtClean="0"/>
              <a:t>confirmed the directional differences between overall food environment and dietary quality across the different levels of education. Mothers with low educational attainment had better quality diets as their food environment score improved, however the relationship was not significant and the effect size was small. Among mothers with higher educational attainment, dietary quality was better for those exposed to poorer food environments and this relationship was strong among mothers with degrees. </a:t>
            </a:r>
          </a:p>
          <a:p>
            <a:endParaRPr lang="en-GB" baseline="0" dirty="0" smtClean="0"/>
          </a:p>
          <a:p>
            <a:r>
              <a:rPr lang="en-GB" baseline="0" dirty="0" smtClean="0"/>
              <a:t>The </a:t>
            </a:r>
            <a:r>
              <a:rPr lang="en-GB" baseline="0" dirty="0" smtClean="0"/>
              <a:t>negative </a:t>
            </a:r>
            <a:r>
              <a:rPr lang="en-GB" baseline="0" dirty="0" smtClean="0"/>
              <a:t>relationship </a:t>
            </a:r>
            <a:r>
              <a:rPr lang="en-GB" baseline="0" dirty="0" smtClean="0"/>
              <a:t>observed among mothers with degrees may suggest they have other psychological and financial resources that </a:t>
            </a:r>
            <a:r>
              <a:rPr lang="en-GB" baseline="0" dirty="0" smtClean="0"/>
              <a:t>protect them from </a:t>
            </a:r>
            <a:r>
              <a:rPr lang="en-GB" baseline="0" dirty="0" smtClean="0"/>
              <a:t>poorer environmental exposures. </a:t>
            </a:r>
            <a:r>
              <a:rPr lang="en-GB" baseline="0" dirty="0" smtClean="0"/>
              <a:t>They also </a:t>
            </a:r>
            <a:r>
              <a:rPr lang="en-GB" baseline="0" dirty="0" smtClean="0"/>
              <a:t>have </a:t>
            </a:r>
            <a:r>
              <a:rPr lang="en-GB" baseline="0" dirty="0" smtClean="0"/>
              <a:t>the </a:t>
            </a:r>
            <a:r>
              <a:rPr lang="en-GB" baseline="0" dirty="0" smtClean="0"/>
              <a:t>biggest activity spaces </a:t>
            </a:r>
            <a:r>
              <a:rPr lang="en-GB" baseline="0" dirty="0" smtClean="0"/>
              <a:t>and are able to </a:t>
            </a:r>
            <a:r>
              <a:rPr lang="en-GB" baseline="0" dirty="0" smtClean="0"/>
              <a:t>pick and choose where to food shop. </a:t>
            </a:r>
            <a:endParaRPr lang="en-GB" dirty="0"/>
          </a:p>
        </p:txBody>
      </p:sp>
      <p:sp>
        <p:nvSpPr>
          <p:cNvPr id="4" name="Slide Number Placeholder 3"/>
          <p:cNvSpPr>
            <a:spLocks noGrp="1"/>
          </p:cNvSpPr>
          <p:nvPr>
            <p:ph type="sldNum" sz="quarter" idx="10"/>
          </p:nvPr>
        </p:nvSpPr>
        <p:spPr/>
        <p:txBody>
          <a:bodyPr/>
          <a:lstStyle/>
          <a:p>
            <a:pPr>
              <a:defRPr/>
            </a:pPr>
            <a:fld id="{5A9EDEDC-527E-4D20-9395-612406218566}" type="slidenum">
              <a:rPr lang="en-US" smtClean="0"/>
              <a:pPr>
                <a:defRPr/>
              </a:pPr>
              <a:t>11</a:t>
            </a:fld>
            <a:endParaRPr lang="en-US"/>
          </a:p>
        </p:txBody>
      </p:sp>
    </p:spTree>
    <p:extLst>
      <p:ext uri="{BB962C8B-B14F-4D97-AF65-F5344CB8AC3E}">
        <p14:creationId xmlns:p14="http://schemas.microsoft.com/office/powerpoint/2010/main" val="332485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endParaRPr lang="en-US" dirty="0" smtClean="0">
              <a:latin typeface="Times" pitchFamily="18" charset="0"/>
              <a:ea typeface="ＭＳ Ｐゴシック" pitchFamily="34" charset="-128"/>
            </a:endParaRPr>
          </a:p>
          <a:p>
            <a:endParaRPr lang="en-GB" dirty="0" smtClean="0">
              <a:latin typeface="Times" pitchFamily="18" charset="0"/>
              <a:ea typeface="ＭＳ Ｐゴシック" pitchFamily="34" charset="-128"/>
            </a:endParaRPr>
          </a:p>
        </p:txBody>
      </p:sp>
      <p:sp>
        <p:nvSpPr>
          <p:cNvPr id="24580" name="Slide Number Placeholder 3"/>
          <p:cNvSpPr>
            <a:spLocks noGrp="1"/>
          </p:cNvSpPr>
          <p:nvPr>
            <p:ph type="sldNum" sz="quarter" idx="5"/>
          </p:nvPr>
        </p:nvSpPr>
        <p:spPr>
          <a:noFill/>
        </p:spPr>
        <p:txBody>
          <a:bodyPr/>
          <a:lstStyle/>
          <a:p>
            <a:pPr defTabSz="911225"/>
            <a:fld id="{AEE9BF00-168C-4FE5-9C17-2BA6E255B1A0}" type="slidenum">
              <a:rPr lang="en-US" smtClean="0">
                <a:latin typeface="Times New Roman" pitchFamily="18" charset="0"/>
                <a:ea typeface="ＭＳ Ｐゴシック" pitchFamily="34" charset="-128"/>
              </a:rPr>
              <a:pPr defTabSz="911225"/>
              <a:t>12</a:t>
            </a:fld>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663783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GB" dirty="0" smtClean="0">
                <a:ea typeface="ＭＳ Ｐゴシック" pitchFamily="34" charset="-128"/>
              </a:rPr>
              <a:t>Many thanks to…</a:t>
            </a:r>
          </a:p>
        </p:txBody>
      </p:sp>
      <p:sp>
        <p:nvSpPr>
          <p:cNvPr id="39940" name="Slide Number Placeholder 3"/>
          <p:cNvSpPr>
            <a:spLocks noGrp="1"/>
          </p:cNvSpPr>
          <p:nvPr>
            <p:ph type="sldNum" sz="quarter" idx="5"/>
          </p:nvPr>
        </p:nvSpPr>
        <p:spPr>
          <a:noFill/>
        </p:spPr>
        <p:txBody>
          <a:bodyPr/>
          <a:lstStyle/>
          <a:p>
            <a:pPr defTabSz="911225"/>
            <a:fld id="{75549300-3D47-4230-B8BA-D786FE048A73}" type="slidenum">
              <a:rPr lang="en-US" smtClean="0">
                <a:latin typeface="Times New Roman" pitchFamily="18" charset="0"/>
                <a:ea typeface="ＭＳ Ｐゴシック" pitchFamily="34" charset="-128"/>
              </a:rPr>
              <a:pPr defTabSz="911225"/>
              <a:t>13</a:t>
            </a:fld>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900424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r>
              <a:rPr lang="en-GB" dirty="0" smtClean="0">
                <a:latin typeface="Times" pitchFamily="18" charset="0"/>
                <a:ea typeface="ＭＳ Ｐゴシック" pitchFamily="34" charset="-128"/>
              </a:rPr>
              <a:t>There is evidence across high-income</a:t>
            </a:r>
            <a:r>
              <a:rPr lang="en-GB" baseline="0" dirty="0" smtClean="0">
                <a:latin typeface="Times" pitchFamily="18" charset="0"/>
                <a:ea typeface="ＭＳ Ｐゴシック" pitchFamily="34" charset="-128"/>
              </a:rPr>
              <a:t> countries that fast food outlets are more prevalent in disadvantaged neighbourhoods than more affluent neighbourhoods and speculation that these differences in food outlet access may be contributing to dietary inequalities. The evidence for an association between food outlet access and dietary behaviours however is unclear but may be due to limitations with the methodology of the current literature.  </a:t>
            </a:r>
            <a:endParaRPr lang="en-GB" dirty="0" smtClean="0">
              <a:latin typeface="Times" pitchFamily="18" charset="0"/>
              <a:ea typeface="ＭＳ Ｐゴシック" pitchFamily="34" charset="-128"/>
            </a:endParaRPr>
          </a:p>
        </p:txBody>
      </p:sp>
      <p:sp>
        <p:nvSpPr>
          <p:cNvPr id="17412" name="Slide Number Placeholder 3"/>
          <p:cNvSpPr>
            <a:spLocks noGrp="1"/>
          </p:cNvSpPr>
          <p:nvPr>
            <p:ph type="sldNum" sz="quarter" idx="5"/>
          </p:nvPr>
        </p:nvSpPr>
        <p:spPr>
          <a:noFill/>
        </p:spPr>
        <p:txBody>
          <a:bodyPr/>
          <a:lstStyle/>
          <a:p>
            <a:fld id="{E3D5ACB4-4FFD-4817-9630-D18FA6B7BCC8}" type="slidenum">
              <a:rPr lang="en-GB"/>
              <a:pPr/>
              <a:t>2</a:t>
            </a:fld>
            <a:endParaRPr lang="en-GB"/>
          </a:p>
        </p:txBody>
      </p:sp>
    </p:spTree>
    <p:extLst>
      <p:ext uri="{BB962C8B-B14F-4D97-AF65-F5344CB8AC3E}">
        <p14:creationId xmlns:p14="http://schemas.microsoft.com/office/powerpoint/2010/main" val="72753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r>
              <a:rPr lang="en-GB" dirty="0" smtClean="0">
                <a:latin typeface="Times" pitchFamily="18" charset="0"/>
                <a:ea typeface="ＭＳ Ｐゴシック" pitchFamily="34" charset="-128"/>
              </a:rPr>
              <a:t>A key methodological</a:t>
            </a:r>
            <a:r>
              <a:rPr lang="en-GB" baseline="0" dirty="0" smtClean="0">
                <a:latin typeface="Times" pitchFamily="18" charset="0"/>
                <a:ea typeface="ＭＳ Ｐゴシック" pitchFamily="34" charset="-128"/>
              </a:rPr>
              <a:t> limitation is the assumption that people shop and their food choices are largely influenced by food outlets close to their homes. Residential administrative units such as electoral ward or buffer zones around home have been commonly used but these measures may be missing important exposures (shown here). There has been a move to use activity spaces which include the area around other locations such as workplace in addition to home (shown here – yellow locations, food outlets dots</a:t>
            </a:r>
            <a:r>
              <a:rPr lang="en-GB" baseline="0" dirty="0" smtClean="0">
                <a:latin typeface="Times" pitchFamily="18" charset="0"/>
                <a:ea typeface="ＭＳ Ｐゴシック" pitchFamily="34" charset="-128"/>
              </a:rPr>
              <a:t>). Few studies have linked activity space exposures to dietary outcomes.</a:t>
            </a:r>
            <a:endParaRPr lang="en-GB" baseline="0" dirty="0" smtClean="0">
              <a:latin typeface="Times" pitchFamily="18" charset="0"/>
              <a:ea typeface="ＭＳ Ｐゴシック" pitchFamily="34" charset="-128"/>
            </a:endParaRPr>
          </a:p>
          <a:p>
            <a:pPr eaLnBrk="1" hangingPunct="1"/>
            <a:endParaRPr lang="en-GB" baseline="0" dirty="0" smtClean="0">
              <a:latin typeface="Times" pitchFamily="18" charset="0"/>
              <a:ea typeface="ＭＳ Ｐゴシック" pitchFamily="34" charset="-128"/>
            </a:endParaRPr>
          </a:p>
          <a:p>
            <a:pPr eaLnBrk="1" hangingPunct="1"/>
            <a:r>
              <a:rPr lang="en-GB" baseline="0" dirty="0" smtClean="0">
                <a:latin typeface="Times" pitchFamily="18" charset="0"/>
                <a:ea typeface="ＭＳ Ｐゴシック" pitchFamily="34" charset="-128"/>
              </a:rPr>
              <a:t>Two other limitations in the literature. Few studies have measured the full range of food outlets, with most research relying on proxy measures such as fast food outlets for less healthy foods and supermarkets for healthy foods. Also few studies have investigated the moderating effect of level of education, which has been shown to be one of the strongest predictors of dietary quality. </a:t>
            </a:r>
          </a:p>
          <a:p>
            <a:pPr eaLnBrk="1" hangingPunct="1"/>
            <a:endParaRPr lang="en-GB" baseline="0" dirty="0" smtClean="0">
              <a:latin typeface="Times" pitchFamily="18" charset="0"/>
              <a:ea typeface="ＭＳ Ｐゴシック" pitchFamily="34" charset="-128"/>
            </a:endParaRPr>
          </a:p>
          <a:p>
            <a:pPr eaLnBrk="1" hangingPunct="1"/>
            <a:r>
              <a:rPr lang="en-GB" baseline="0" dirty="0" smtClean="0">
                <a:latin typeface="Times" pitchFamily="18" charset="0"/>
                <a:ea typeface="ＭＳ Ｐゴシック" pitchFamily="34" charset="-128"/>
              </a:rPr>
              <a:t>This study addresses these </a:t>
            </a:r>
            <a:r>
              <a:rPr lang="en-GB" baseline="0" dirty="0" smtClean="0">
                <a:latin typeface="Times" pitchFamily="18" charset="0"/>
                <a:ea typeface="ＭＳ Ｐゴシック" pitchFamily="34" charset="-128"/>
              </a:rPr>
              <a:t>limitations. </a:t>
            </a:r>
            <a:endParaRPr lang="en-GB" baseline="0" dirty="0" smtClean="0">
              <a:latin typeface="Times" pitchFamily="18" charset="0"/>
              <a:ea typeface="ＭＳ Ｐゴシック" pitchFamily="34" charset="-128"/>
            </a:endParaRPr>
          </a:p>
          <a:p>
            <a:pPr eaLnBrk="1" hangingPunct="1"/>
            <a:endParaRPr lang="en-GB" baseline="0" dirty="0" smtClean="0">
              <a:latin typeface="Times" pitchFamily="18" charset="0"/>
              <a:ea typeface="ＭＳ Ｐゴシック" pitchFamily="34" charset="-128"/>
            </a:endParaRPr>
          </a:p>
          <a:p>
            <a:pPr eaLnBrk="1" hangingPunct="1"/>
            <a:r>
              <a:rPr lang="en-GB" baseline="0" dirty="0" smtClean="0">
                <a:latin typeface="Times" pitchFamily="18" charset="0"/>
                <a:ea typeface="ＭＳ Ｐゴシック" pitchFamily="34" charset="-128"/>
              </a:rPr>
              <a:t>  </a:t>
            </a:r>
            <a:endParaRPr lang="en-GB" dirty="0" smtClean="0">
              <a:latin typeface="Times" pitchFamily="18" charset="0"/>
              <a:ea typeface="ＭＳ Ｐゴシック" pitchFamily="34" charset="-128"/>
            </a:endParaRPr>
          </a:p>
        </p:txBody>
      </p:sp>
      <p:sp>
        <p:nvSpPr>
          <p:cNvPr id="24580" name="Slide Number Placeholder 3"/>
          <p:cNvSpPr>
            <a:spLocks noGrp="1"/>
          </p:cNvSpPr>
          <p:nvPr>
            <p:ph type="sldNum" sz="quarter" idx="5"/>
          </p:nvPr>
        </p:nvSpPr>
        <p:spPr>
          <a:noFill/>
        </p:spPr>
        <p:txBody>
          <a:bodyPr/>
          <a:lstStyle/>
          <a:p>
            <a:pPr defTabSz="911225"/>
            <a:fld id="{AEE9BF00-168C-4FE5-9C17-2BA6E255B1A0}" type="slidenum">
              <a:rPr lang="en-US" smtClean="0">
                <a:latin typeface="Times New Roman" pitchFamily="18" charset="0"/>
                <a:ea typeface="ＭＳ Ｐゴシック" pitchFamily="34" charset="-128"/>
              </a:rPr>
              <a:pPr defTabSz="911225"/>
              <a:t>3</a:t>
            </a:fld>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443131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six council </a:t>
            </a:r>
            <a:r>
              <a:rPr lang="en-GB" dirty="0" smtClean="0"/>
              <a:t>areas</a:t>
            </a:r>
            <a:r>
              <a:rPr lang="en-GB" baseline="0" dirty="0" smtClean="0"/>
              <a:t> </a:t>
            </a:r>
            <a:r>
              <a:rPr lang="en-GB" baseline="0" dirty="0" smtClean="0"/>
              <a:t>covered the study area. Mothers who live and shop in these areas were recruited and asked questions about their highest educational qualification, dietary intake and locations frequently visited such as home, main food store, workplace and general practitioner to create an individual activity space. All retail food outlets and takeaways in the study area were identified through observation so food environment score for each mothers’ activity space could be calculated.  </a:t>
            </a:r>
            <a:endParaRPr lang="en-GB" dirty="0"/>
          </a:p>
        </p:txBody>
      </p:sp>
      <p:sp>
        <p:nvSpPr>
          <p:cNvPr id="4" name="Slide Number Placeholder 3"/>
          <p:cNvSpPr>
            <a:spLocks noGrp="1"/>
          </p:cNvSpPr>
          <p:nvPr>
            <p:ph type="sldNum" sz="quarter" idx="10"/>
          </p:nvPr>
        </p:nvSpPr>
        <p:spPr/>
        <p:txBody>
          <a:bodyPr/>
          <a:lstStyle/>
          <a:p>
            <a:pPr>
              <a:defRPr/>
            </a:pPr>
            <a:fld id="{5A9EDEDC-527E-4D20-9395-612406218566}" type="slidenum">
              <a:rPr lang="en-US" smtClean="0"/>
              <a:pPr>
                <a:defRPr/>
              </a:pPr>
              <a:t>4</a:t>
            </a:fld>
            <a:endParaRPr lang="en-US"/>
          </a:p>
        </p:txBody>
      </p:sp>
    </p:spTree>
    <p:extLst>
      <p:ext uri="{BB962C8B-B14F-4D97-AF65-F5344CB8AC3E}">
        <p14:creationId xmlns:p14="http://schemas.microsoft.com/office/powerpoint/2010/main" val="62697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Food environment scores</a:t>
            </a:r>
            <a:r>
              <a:rPr lang="en-GB" baseline="0" dirty="0" smtClean="0"/>
              <a:t> represent a novel exposure measure that used the weightings shown in the first column here to create healthy and less healthy environment scores. The weightings were derived researchers in the food environment field who weighted food outlets according to the level to which they encourage healthy and less healthy food choices. </a:t>
            </a:r>
            <a:endParaRPr lang="en-GB" dirty="0"/>
          </a:p>
        </p:txBody>
      </p:sp>
      <p:sp>
        <p:nvSpPr>
          <p:cNvPr id="4" name="Slide Number Placeholder 3"/>
          <p:cNvSpPr>
            <a:spLocks noGrp="1"/>
          </p:cNvSpPr>
          <p:nvPr>
            <p:ph type="sldNum" sz="quarter" idx="10"/>
          </p:nvPr>
        </p:nvSpPr>
        <p:spPr/>
        <p:txBody>
          <a:bodyPr/>
          <a:lstStyle/>
          <a:p>
            <a:pPr>
              <a:defRPr/>
            </a:pPr>
            <a:fld id="{5A9EDEDC-527E-4D20-9395-612406218566}" type="slidenum">
              <a:rPr lang="en-US" smtClean="0"/>
              <a:pPr>
                <a:defRPr/>
              </a:pPr>
              <a:t>5</a:t>
            </a:fld>
            <a:endParaRPr lang="en-US"/>
          </a:p>
        </p:txBody>
      </p:sp>
    </p:spTree>
    <p:extLst>
      <p:ext uri="{BB962C8B-B14F-4D97-AF65-F5344CB8AC3E}">
        <p14:creationId xmlns:p14="http://schemas.microsoft.com/office/powerpoint/2010/main" val="1493449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dirty="0" smtClean="0">
              <a:latin typeface="Times" pitchFamily="18" charset="0"/>
              <a:ea typeface="ＭＳ Ｐゴシック" pitchFamily="34" charset="-128"/>
            </a:endParaRPr>
          </a:p>
          <a:p>
            <a:r>
              <a:rPr lang="en-US" dirty="0" smtClean="0">
                <a:latin typeface="Times" pitchFamily="18" charset="0"/>
                <a:ea typeface="ＭＳ Ｐゴシック" pitchFamily="34" charset="-128"/>
              </a:rPr>
              <a:t>Scores were created,</a:t>
            </a:r>
            <a:r>
              <a:rPr lang="en-US" baseline="0" dirty="0" smtClean="0">
                <a:latin typeface="Times" pitchFamily="18" charset="0"/>
                <a:ea typeface="ＭＳ Ｐゴシック" pitchFamily="34" charset="-128"/>
              </a:rPr>
              <a:t> by multiplying the weighting for each food outlet types by the number of outlet in each mothers activity space. The weighted scores were added to create a healthy and a less healthy food environment score for each mother. An overall score was calculated by taking the difference of the two scores. </a:t>
            </a:r>
            <a:endParaRPr lang="en-US" dirty="0" smtClean="0">
              <a:latin typeface="Times" pitchFamily="18" charset="0"/>
              <a:ea typeface="ＭＳ Ｐゴシック" pitchFamily="34" charset="-128"/>
            </a:endParaRPr>
          </a:p>
        </p:txBody>
      </p:sp>
      <p:sp>
        <p:nvSpPr>
          <p:cNvPr id="34820" name="Slide Number Placeholder 3"/>
          <p:cNvSpPr>
            <a:spLocks noGrp="1"/>
          </p:cNvSpPr>
          <p:nvPr>
            <p:ph type="sldNum" sz="quarter" idx="5"/>
          </p:nvPr>
        </p:nvSpPr>
        <p:spPr>
          <a:noFill/>
        </p:spPr>
        <p:txBody>
          <a:bodyPr/>
          <a:lstStyle/>
          <a:p>
            <a:fld id="{A357593E-E2A8-43F0-83B5-5D9BE1D5A09E}" type="slidenum">
              <a:rPr lang="en-US" smtClean="0"/>
              <a:pPr/>
              <a:t>6</a:t>
            </a:fld>
            <a:endParaRPr lang="en-US" smtClean="0"/>
          </a:p>
        </p:txBody>
      </p:sp>
    </p:spTree>
    <p:extLst>
      <p:ext uri="{BB962C8B-B14F-4D97-AF65-F5344CB8AC3E}">
        <p14:creationId xmlns:p14="http://schemas.microsoft.com/office/powerpoint/2010/main" val="1962006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Mothers were asked how often they consumed these foods over the past month. Using a published method standardised quality of diet scores were created for each mother. The sample had a mean of zero and SD of 1. Mothers with positive scores consumed</a:t>
            </a:r>
            <a:r>
              <a:rPr lang="en-GB" baseline="0" dirty="0" smtClean="0"/>
              <a:t> more of the foods above the line and mothers with negative diet score consumed more of the foods below the line.</a:t>
            </a:r>
            <a:endParaRPr lang="en-GB" dirty="0"/>
          </a:p>
        </p:txBody>
      </p:sp>
      <p:sp>
        <p:nvSpPr>
          <p:cNvPr id="4" name="Slide Number Placeholder 3"/>
          <p:cNvSpPr>
            <a:spLocks noGrp="1"/>
          </p:cNvSpPr>
          <p:nvPr>
            <p:ph type="sldNum" sz="quarter" idx="10"/>
          </p:nvPr>
        </p:nvSpPr>
        <p:spPr/>
        <p:txBody>
          <a:bodyPr/>
          <a:lstStyle/>
          <a:p>
            <a:pPr>
              <a:defRPr/>
            </a:pPr>
            <a:fld id="{5A9EDEDC-527E-4D20-9395-612406218566}" type="slidenum">
              <a:rPr lang="en-US" smtClean="0"/>
              <a:pPr>
                <a:defRPr/>
              </a:pPr>
              <a:t>7</a:t>
            </a:fld>
            <a:endParaRPr lang="en-US"/>
          </a:p>
        </p:txBody>
      </p:sp>
    </p:spTree>
    <p:extLst>
      <p:ext uri="{BB962C8B-B14F-4D97-AF65-F5344CB8AC3E}">
        <p14:creationId xmlns:p14="http://schemas.microsoft.com/office/powerpoint/2010/main" val="1339286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slide shows mothers’ characteristics</a:t>
            </a:r>
            <a:r>
              <a:rPr lang="en-GB" baseline="0" dirty="0" smtClean="0"/>
              <a:t> by their level of education. Mothers with low educational attainment were younger, had more children and poorer quality diets than mothers with higher educational attainment. </a:t>
            </a:r>
            <a:endParaRPr lang="en-GB" dirty="0"/>
          </a:p>
        </p:txBody>
      </p:sp>
      <p:sp>
        <p:nvSpPr>
          <p:cNvPr id="4" name="Slide Number Placeholder 3"/>
          <p:cNvSpPr>
            <a:spLocks noGrp="1"/>
          </p:cNvSpPr>
          <p:nvPr>
            <p:ph type="sldNum" sz="quarter" idx="10"/>
          </p:nvPr>
        </p:nvSpPr>
        <p:spPr/>
        <p:txBody>
          <a:bodyPr/>
          <a:lstStyle/>
          <a:p>
            <a:pPr>
              <a:defRPr/>
            </a:pPr>
            <a:fld id="{5A9EDEDC-527E-4D20-9395-612406218566}" type="slidenum">
              <a:rPr lang="en-US" smtClean="0"/>
              <a:pPr>
                <a:defRPr/>
              </a:pPr>
              <a:t>8</a:t>
            </a:fld>
            <a:endParaRPr lang="en-US"/>
          </a:p>
        </p:txBody>
      </p:sp>
    </p:spTree>
    <p:extLst>
      <p:ext uri="{BB962C8B-B14F-4D97-AF65-F5344CB8AC3E}">
        <p14:creationId xmlns:p14="http://schemas.microsoft.com/office/powerpoint/2010/main" val="1053815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slide shows mothers’ environmental exposures according to their level</a:t>
            </a:r>
            <a:r>
              <a:rPr lang="en-GB" baseline="0" dirty="0" smtClean="0"/>
              <a:t> of education. There was no difference in the number of locations reported by mothers </a:t>
            </a:r>
            <a:r>
              <a:rPr lang="en-GB" baseline="0" dirty="0" smtClean="0"/>
              <a:t>to create there activity spaces such as home, workplace and GP, but </a:t>
            </a:r>
            <a:r>
              <a:rPr lang="en-GB" baseline="0" dirty="0" smtClean="0"/>
              <a:t>mother’s with higher educational attainment had larger activity spaces than mothers with lower education level. </a:t>
            </a:r>
            <a:r>
              <a:rPr lang="en-GB" baseline="0" dirty="0" smtClean="0"/>
              <a:t>This findings suggests that there locations are further apart than those with a low education level. </a:t>
            </a:r>
          </a:p>
          <a:p>
            <a:r>
              <a:rPr lang="en-GB" baseline="0" dirty="0" smtClean="0"/>
              <a:t>Mothers </a:t>
            </a:r>
            <a:r>
              <a:rPr lang="en-GB" baseline="0" dirty="0" smtClean="0"/>
              <a:t>with degrees had the greatest exposure to healthier food outlets and less healthy food </a:t>
            </a:r>
            <a:r>
              <a:rPr lang="en-GB" baseline="0" dirty="0" smtClean="0"/>
              <a:t>outlets. The overall food environment score was the healthy minus the unhealthy and mothers with the lowest education level had the best </a:t>
            </a:r>
            <a:r>
              <a:rPr lang="en-GB" baseline="0" dirty="0" smtClean="0"/>
              <a:t>overall </a:t>
            </a:r>
            <a:r>
              <a:rPr lang="en-GB" baseline="0" dirty="0" smtClean="0"/>
              <a:t>scores while mothers with degrees had the poorest. 99% of mothers had negative overall scores indicating they were exposed to more less healthy food outlets than healthy food outlets. </a:t>
            </a:r>
            <a:endParaRPr lang="en-GB" dirty="0"/>
          </a:p>
        </p:txBody>
      </p:sp>
      <p:sp>
        <p:nvSpPr>
          <p:cNvPr id="4" name="Slide Number Placeholder 3"/>
          <p:cNvSpPr>
            <a:spLocks noGrp="1"/>
          </p:cNvSpPr>
          <p:nvPr>
            <p:ph type="sldNum" sz="quarter" idx="10"/>
          </p:nvPr>
        </p:nvSpPr>
        <p:spPr/>
        <p:txBody>
          <a:bodyPr/>
          <a:lstStyle/>
          <a:p>
            <a:pPr>
              <a:defRPr/>
            </a:pPr>
            <a:fld id="{5A9EDEDC-527E-4D20-9395-612406218566}" type="slidenum">
              <a:rPr lang="en-US" smtClean="0"/>
              <a:pPr>
                <a:defRPr/>
              </a:pPr>
              <a:t>9</a:t>
            </a:fld>
            <a:endParaRPr lang="en-US"/>
          </a:p>
        </p:txBody>
      </p:sp>
    </p:spTree>
    <p:extLst>
      <p:ext uri="{BB962C8B-B14F-4D97-AF65-F5344CB8AC3E}">
        <p14:creationId xmlns:p14="http://schemas.microsoft.com/office/powerpoint/2010/main" val="2040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8788"/>
            <a:ext cx="7824788" cy="809625"/>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524000"/>
            <a:ext cx="38100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524000"/>
            <a:ext cx="38100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4788" y="458788"/>
            <a:ext cx="1955800" cy="563721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458788"/>
            <a:ext cx="5716588" cy="563721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8788"/>
            <a:ext cx="7824788" cy="809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5" descr="MRCFooterRGB"/>
          <p:cNvPicPr>
            <a:picLocks noChangeAspect="1" noChangeArrowheads="1"/>
          </p:cNvPicPr>
          <p:nvPr/>
        </p:nvPicPr>
        <p:blipFill>
          <a:blip r:embed="rId14"/>
          <a:srcRect/>
          <a:stretch>
            <a:fillRect/>
          </a:stretch>
        </p:blipFill>
        <p:spPr bwMode="auto">
          <a:xfrm>
            <a:off x="520700" y="6489700"/>
            <a:ext cx="1981200" cy="269875"/>
          </a:xfrm>
          <a:prstGeom prst="rect">
            <a:avLst/>
          </a:prstGeom>
          <a:noFill/>
          <a:ln w="9525">
            <a:noFill/>
            <a:miter lim="800000"/>
            <a:headEnd/>
            <a:tailEnd/>
          </a:ln>
        </p:spPr>
      </p:pic>
      <p:sp>
        <p:nvSpPr>
          <p:cNvPr id="446475" name="Line 11"/>
          <p:cNvSpPr>
            <a:spLocks noChangeShapeType="1"/>
          </p:cNvSpPr>
          <p:nvPr/>
        </p:nvSpPr>
        <p:spPr bwMode="auto">
          <a:xfrm>
            <a:off x="304800" y="1371600"/>
            <a:ext cx="8534400" cy="0"/>
          </a:xfrm>
          <a:prstGeom prst="line">
            <a:avLst/>
          </a:prstGeom>
          <a:noFill/>
          <a:ln w="22225">
            <a:solidFill>
              <a:srgbClr val="920049"/>
            </a:solidFill>
            <a:round/>
            <a:headEnd/>
            <a:tailEnd/>
          </a:ln>
          <a:effectLst/>
        </p:spPr>
        <p:txBody>
          <a:bodyPr wrap="none" anchor="ctr"/>
          <a:lstStyle/>
          <a:p>
            <a:pPr algn="ctr" eaLnBrk="0" hangingPunct="0">
              <a:defRPr/>
            </a:pPr>
            <a:endParaRPr lang="en-US">
              <a:latin typeface="Times" pitchFamily="-105" charset="0"/>
              <a:ea typeface="+mn-ea"/>
            </a:endParaRPr>
          </a:p>
        </p:txBody>
      </p:sp>
      <p:pic>
        <p:nvPicPr>
          <p:cNvPr id="3076" name="Picture 4" descr="WG10-RGB-LEU.jpg"/>
          <p:cNvPicPr>
            <a:picLocks noChangeAspect="1"/>
          </p:cNvPicPr>
          <p:nvPr userDrawn="1"/>
        </p:nvPicPr>
        <p:blipFill>
          <a:blip r:embed="rId15"/>
          <a:srcRect/>
          <a:stretch>
            <a:fillRect/>
          </a:stretch>
        </p:blipFill>
        <p:spPr bwMode="auto">
          <a:xfrm>
            <a:off x="6781800" y="304800"/>
            <a:ext cx="2041525" cy="758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75" r:id="rId12"/>
  </p:sldLayoutIdLst>
  <p:transition spd="med"/>
  <p:txStyles>
    <p:titleStyle>
      <a:lvl1pPr algn="l" rtl="0" eaLnBrk="0" fontAlgn="base" hangingPunct="0">
        <a:spcBef>
          <a:spcPct val="0"/>
        </a:spcBef>
        <a:spcAft>
          <a:spcPct val="0"/>
        </a:spcAft>
        <a:defRPr sz="2800">
          <a:solidFill>
            <a:schemeClr val="tx1"/>
          </a:solidFill>
          <a:latin typeface="+mj-lt"/>
          <a:ea typeface="ＭＳ Ｐゴシック" pitchFamily="-105" charset="-128"/>
          <a:cs typeface="ＭＳ Ｐゴシック"/>
        </a:defRPr>
      </a:lvl1pPr>
      <a:lvl2pPr algn="l" rtl="0" eaLnBrk="0" fontAlgn="base" hangingPunct="0">
        <a:spcBef>
          <a:spcPct val="0"/>
        </a:spcBef>
        <a:spcAft>
          <a:spcPct val="0"/>
        </a:spcAft>
        <a:defRPr sz="2800">
          <a:solidFill>
            <a:schemeClr val="tx1"/>
          </a:solidFill>
          <a:latin typeface="Verdana" pitchFamily="-105" charset="0"/>
          <a:ea typeface="ＭＳ Ｐゴシック" pitchFamily="-105" charset="-128"/>
          <a:cs typeface="ＭＳ Ｐゴシック"/>
        </a:defRPr>
      </a:lvl2pPr>
      <a:lvl3pPr algn="l" rtl="0" eaLnBrk="0" fontAlgn="base" hangingPunct="0">
        <a:spcBef>
          <a:spcPct val="0"/>
        </a:spcBef>
        <a:spcAft>
          <a:spcPct val="0"/>
        </a:spcAft>
        <a:defRPr sz="2800">
          <a:solidFill>
            <a:schemeClr val="tx1"/>
          </a:solidFill>
          <a:latin typeface="Verdana" pitchFamily="-105" charset="0"/>
          <a:ea typeface="ＭＳ Ｐゴシック" pitchFamily="-105" charset="-128"/>
          <a:cs typeface="ＭＳ Ｐゴシック"/>
        </a:defRPr>
      </a:lvl3pPr>
      <a:lvl4pPr algn="l" rtl="0" eaLnBrk="0" fontAlgn="base" hangingPunct="0">
        <a:spcBef>
          <a:spcPct val="0"/>
        </a:spcBef>
        <a:spcAft>
          <a:spcPct val="0"/>
        </a:spcAft>
        <a:defRPr sz="2800">
          <a:solidFill>
            <a:schemeClr val="tx1"/>
          </a:solidFill>
          <a:latin typeface="Verdana" pitchFamily="-105" charset="0"/>
          <a:ea typeface="ＭＳ Ｐゴシック" pitchFamily="-105" charset="-128"/>
          <a:cs typeface="ＭＳ Ｐゴシック"/>
        </a:defRPr>
      </a:lvl4pPr>
      <a:lvl5pPr algn="l" rtl="0" eaLnBrk="0" fontAlgn="base" hangingPunct="0">
        <a:spcBef>
          <a:spcPct val="0"/>
        </a:spcBef>
        <a:spcAft>
          <a:spcPct val="0"/>
        </a:spcAft>
        <a:defRPr sz="2800">
          <a:solidFill>
            <a:schemeClr val="tx1"/>
          </a:solidFill>
          <a:latin typeface="Verdana" pitchFamily="-105" charset="0"/>
          <a:ea typeface="ＭＳ Ｐゴシック" pitchFamily="-105" charset="-128"/>
          <a:cs typeface="ＭＳ Ｐゴシック"/>
        </a:defRPr>
      </a:lvl5pPr>
      <a:lvl6pPr marL="457200" algn="l" rtl="0" fontAlgn="base">
        <a:spcBef>
          <a:spcPct val="0"/>
        </a:spcBef>
        <a:spcAft>
          <a:spcPct val="0"/>
        </a:spcAft>
        <a:defRPr sz="2800">
          <a:solidFill>
            <a:schemeClr val="tx1"/>
          </a:solidFill>
          <a:latin typeface="Verdana" pitchFamily="-105" charset="0"/>
        </a:defRPr>
      </a:lvl6pPr>
      <a:lvl7pPr marL="914400" algn="l" rtl="0" fontAlgn="base">
        <a:spcBef>
          <a:spcPct val="0"/>
        </a:spcBef>
        <a:spcAft>
          <a:spcPct val="0"/>
        </a:spcAft>
        <a:defRPr sz="2800">
          <a:solidFill>
            <a:schemeClr val="tx1"/>
          </a:solidFill>
          <a:latin typeface="Verdana" pitchFamily="-105" charset="0"/>
        </a:defRPr>
      </a:lvl7pPr>
      <a:lvl8pPr marL="1371600" algn="l" rtl="0" fontAlgn="base">
        <a:spcBef>
          <a:spcPct val="0"/>
        </a:spcBef>
        <a:spcAft>
          <a:spcPct val="0"/>
        </a:spcAft>
        <a:defRPr sz="2800">
          <a:solidFill>
            <a:schemeClr val="tx1"/>
          </a:solidFill>
          <a:latin typeface="Verdana" pitchFamily="-105" charset="0"/>
        </a:defRPr>
      </a:lvl8pPr>
      <a:lvl9pPr marL="1828800" algn="l" rtl="0" fontAlgn="base">
        <a:spcBef>
          <a:spcPct val="0"/>
        </a:spcBef>
        <a:spcAft>
          <a:spcPct val="0"/>
        </a:spcAft>
        <a:defRPr sz="2800">
          <a:solidFill>
            <a:schemeClr val="tx1"/>
          </a:solidFill>
          <a:latin typeface="Verdana" pitchFamily="-105" charset="0"/>
        </a:defRPr>
      </a:lvl9pPr>
    </p:titleStyle>
    <p:bodyStyle>
      <a:lvl1pPr marL="342900" indent="-342900" algn="l" rtl="0" eaLnBrk="0" fontAlgn="base" hangingPunct="0">
        <a:spcBef>
          <a:spcPct val="20000"/>
        </a:spcBef>
        <a:spcAft>
          <a:spcPct val="0"/>
        </a:spcAft>
        <a:buClr>
          <a:srgbClr val="920049"/>
        </a:buClr>
        <a:buChar char="•"/>
        <a:defRPr>
          <a:solidFill>
            <a:schemeClr val="tx1"/>
          </a:solidFill>
          <a:latin typeface="+mn-lt"/>
          <a:ea typeface="ＭＳ Ｐゴシック" pitchFamily="-105" charset="-128"/>
          <a:cs typeface="ＭＳ Ｐゴシック"/>
        </a:defRPr>
      </a:lvl1pPr>
      <a:lvl2pPr marL="742950" indent="-285750" algn="l" rtl="0" eaLnBrk="0" fontAlgn="base" hangingPunct="0">
        <a:spcBef>
          <a:spcPct val="20000"/>
        </a:spcBef>
        <a:spcAft>
          <a:spcPct val="0"/>
        </a:spcAft>
        <a:buClr>
          <a:srgbClr val="920049"/>
        </a:buClr>
        <a:buChar char="•"/>
        <a:defRPr>
          <a:solidFill>
            <a:schemeClr val="tx1"/>
          </a:solidFill>
          <a:latin typeface="+mn-lt"/>
          <a:ea typeface="ＭＳ Ｐゴシック" pitchFamily="-105" charset="-128"/>
          <a:cs typeface="ＭＳ Ｐゴシック"/>
        </a:defRPr>
      </a:lvl2pPr>
      <a:lvl3pPr marL="1143000" indent="-228600" algn="l" rtl="0" eaLnBrk="0" fontAlgn="base" hangingPunct="0">
        <a:spcBef>
          <a:spcPct val="20000"/>
        </a:spcBef>
        <a:spcAft>
          <a:spcPct val="0"/>
        </a:spcAft>
        <a:buClr>
          <a:srgbClr val="920049"/>
        </a:buClr>
        <a:buChar char="•"/>
        <a:defRPr sz="1600">
          <a:solidFill>
            <a:schemeClr val="tx1"/>
          </a:solidFill>
          <a:latin typeface="+mn-lt"/>
          <a:ea typeface="ＭＳ Ｐゴシック" pitchFamily="-105" charset="-128"/>
          <a:cs typeface="ＭＳ Ｐゴシック"/>
        </a:defRPr>
      </a:lvl3pPr>
      <a:lvl4pPr marL="1562100" indent="-228600" algn="l" rtl="0" eaLnBrk="0" fontAlgn="base" hangingPunct="0">
        <a:spcBef>
          <a:spcPct val="20000"/>
        </a:spcBef>
        <a:spcAft>
          <a:spcPct val="0"/>
        </a:spcAft>
        <a:buClr>
          <a:srgbClr val="920049"/>
        </a:buClr>
        <a:buChar char="–"/>
        <a:defRPr sz="1400">
          <a:solidFill>
            <a:schemeClr val="tx1"/>
          </a:solidFill>
          <a:latin typeface="+mn-lt"/>
          <a:ea typeface="ＭＳ Ｐゴシック" pitchFamily="-105" charset="-128"/>
          <a:cs typeface="ＭＳ Ｐゴシック"/>
        </a:defRPr>
      </a:lvl4pPr>
      <a:lvl5pPr marL="1981200" indent="-228600"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05" charset="-128"/>
          <a:cs typeface="ＭＳ Ｐゴシック"/>
        </a:defRPr>
      </a:lvl5pPr>
      <a:lvl6pPr marL="2438400" indent="-228600" algn="l" rtl="0" fontAlgn="base">
        <a:spcBef>
          <a:spcPct val="20000"/>
        </a:spcBef>
        <a:spcAft>
          <a:spcPct val="0"/>
        </a:spcAft>
        <a:buClr>
          <a:srgbClr val="920049"/>
        </a:buClr>
        <a:buChar char="»"/>
        <a:defRPr sz="1200" i="1">
          <a:solidFill>
            <a:schemeClr val="tx1"/>
          </a:solidFill>
          <a:latin typeface="+mn-lt"/>
          <a:ea typeface="ＭＳ Ｐゴシック" pitchFamily="-105" charset="-128"/>
        </a:defRPr>
      </a:lvl6pPr>
      <a:lvl7pPr marL="2895600" indent="-228600" algn="l" rtl="0" fontAlgn="base">
        <a:spcBef>
          <a:spcPct val="20000"/>
        </a:spcBef>
        <a:spcAft>
          <a:spcPct val="0"/>
        </a:spcAft>
        <a:buClr>
          <a:srgbClr val="920049"/>
        </a:buClr>
        <a:buChar char="»"/>
        <a:defRPr sz="1200" i="1">
          <a:solidFill>
            <a:schemeClr val="tx1"/>
          </a:solidFill>
          <a:latin typeface="+mn-lt"/>
          <a:ea typeface="ＭＳ Ｐゴシック" pitchFamily="-105" charset="-128"/>
        </a:defRPr>
      </a:lvl7pPr>
      <a:lvl8pPr marL="3352800" indent="-228600" algn="l" rtl="0" fontAlgn="base">
        <a:spcBef>
          <a:spcPct val="20000"/>
        </a:spcBef>
        <a:spcAft>
          <a:spcPct val="0"/>
        </a:spcAft>
        <a:buClr>
          <a:srgbClr val="920049"/>
        </a:buClr>
        <a:buChar char="»"/>
        <a:defRPr sz="1200" i="1">
          <a:solidFill>
            <a:schemeClr val="tx1"/>
          </a:solidFill>
          <a:latin typeface="+mn-lt"/>
          <a:ea typeface="ＭＳ Ｐゴシック" pitchFamily="-105" charset="-128"/>
        </a:defRPr>
      </a:lvl8pPr>
      <a:lvl9pPr marL="3810000" indent="-228600" algn="l" rtl="0" fontAlgn="base">
        <a:spcBef>
          <a:spcPct val="20000"/>
        </a:spcBef>
        <a:spcAft>
          <a:spcPct val="0"/>
        </a:spcAft>
        <a:buClr>
          <a:srgbClr val="920049"/>
        </a:buClr>
        <a:buChar char="»"/>
        <a:defRPr sz="1200" i="1">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685800" y="458788"/>
            <a:ext cx="7824788"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AU" smtClean="0"/>
          </a:p>
        </p:txBody>
      </p:sp>
      <p:sp>
        <p:nvSpPr>
          <p:cNvPr id="421892" name="Line 4"/>
          <p:cNvSpPr>
            <a:spLocks noChangeShapeType="1"/>
          </p:cNvSpPr>
          <p:nvPr/>
        </p:nvSpPr>
        <p:spPr bwMode="auto">
          <a:xfrm>
            <a:off x="304800" y="1371600"/>
            <a:ext cx="8534400" cy="0"/>
          </a:xfrm>
          <a:prstGeom prst="line">
            <a:avLst/>
          </a:prstGeom>
          <a:noFill/>
          <a:ln w="22225">
            <a:solidFill>
              <a:srgbClr val="920049"/>
            </a:solidFill>
            <a:round/>
            <a:headEnd/>
            <a:tailEnd/>
          </a:ln>
          <a:effectLst/>
        </p:spPr>
        <p:txBody>
          <a:bodyPr wrap="none" anchor="ctr"/>
          <a:lstStyle/>
          <a:p>
            <a:pPr algn="ctr" eaLnBrk="0" hangingPunct="0">
              <a:defRPr/>
            </a:pPr>
            <a:endParaRPr lang="en-US">
              <a:latin typeface="Times" pitchFamily="-105" charset="0"/>
              <a:ea typeface="+mn-ea"/>
            </a:endParaRPr>
          </a:p>
        </p:txBody>
      </p:sp>
      <p:pic>
        <p:nvPicPr>
          <p:cNvPr id="4101" name="Picture 6" descr="MRCFooterRGB"/>
          <p:cNvPicPr>
            <a:picLocks noChangeAspect="1" noChangeArrowheads="1"/>
          </p:cNvPicPr>
          <p:nvPr/>
        </p:nvPicPr>
        <p:blipFill>
          <a:blip r:embed="rId14"/>
          <a:srcRect/>
          <a:stretch>
            <a:fillRect/>
          </a:stretch>
        </p:blipFill>
        <p:spPr bwMode="auto">
          <a:xfrm>
            <a:off x="520700" y="6489700"/>
            <a:ext cx="1981200" cy="269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spd="med"/>
  <p:txStyles>
    <p:titleStyle>
      <a:lvl1pPr algn="l" rtl="0" eaLnBrk="0" fontAlgn="base" hangingPunct="0">
        <a:spcBef>
          <a:spcPct val="0"/>
        </a:spcBef>
        <a:spcAft>
          <a:spcPct val="0"/>
        </a:spcAft>
        <a:defRPr sz="2800">
          <a:solidFill>
            <a:schemeClr val="tx1"/>
          </a:solidFill>
          <a:latin typeface="+mj-lt"/>
          <a:ea typeface="ＭＳ Ｐゴシック" pitchFamily="-105" charset="-128"/>
          <a:cs typeface="ＭＳ Ｐゴシック"/>
        </a:defRPr>
      </a:lvl1pPr>
      <a:lvl2pPr algn="l" rtl="0" eaLnBrk="0" fontAlgn="base" hangingPunct="0">
        <a:spcBef>
          <a:spcPct val="0"/>
        </a:spcBef>
        <a:spcAft>
          <a:spcPct val="0"/>
        </a:spcAft>
        <a:defRPr sz="2800">
          <a:solidFill>
            <a:schemeClr val="tx1"/>
          </a:solidFill>
          <a:latin typeface="Verdana" pitchFamily="-105" charset="0"/>
          <a:ea typeface="ＭＳ Ｐゴシック" pitchFamily="-105" charset="-128"/>
          <a:cs typeface="ＭＳ Ｐゴシック"/>
        </a:defRPr>
      </a:lvl2pPr>
      <a:lvl3pPr algn="l" rtl="0" eaLnBrk="0" fontAlgn="base" hangingPunct="0">
        <a:spcBef>
          <a:spcPct val="0"/>
        </a:spcBef>
        <a:spcAft>
          <a:spcPct val="0"/>
        </a:spcAft>
        <a:defRPr sz="2800">
          <a:solidFill>
            <a:schemeClr val="tx1"/>
          </a:solidFill>
          <a:latin typeface="Verdana" pitchFamily="-105" charset="0"/>
          <a:ea typeface="ＭＳ Ｐゴシック" pitchFamily="-105" charset="-128"/>
          <a:cs typeface="ＭＳ Ｐゴシック"/>
        </a:defRPr>
      </a:lvl3pPr>
      <a:lvl4pPr algn="l" rtl="0" eaLnBrk="0" fontAlgn="base" hangingPunct="0">
        <a:spcBef>
          <a:spcPct val="0"/>
        </a:spcBef>
        <a:spcAft>
          <a:spcPct val="0"/>
        </a:spcAft>
        <a:defRPr sz="2800">
          <a:solidFill>
            <a:schemeClr val="tx1"/>
          </a:solidFill>
          <a:latin typeface="Verdana" pitchFamily="-105" charset="0"/>
          <a:ea typeface="ＭＳ Ｐゴシック" pitchFamily="-105" charset="-128"/>
          <a:cs typeface="ＭＳ Ｐゴシック"/>
        </a:defRPr>
      </a:lvl4pPr>
      <a:lvl5pPr algn="l" rtl="0" eaLnBrk="0" fontAlgn="base" hangingPunct="0">
        <a:spcBef>
          <a:spcPct val="0"/>
        </a:spcBef>
        <a:spcAft>
          <a:spcPct val="0"/>
        </a:spcAft>
        <a:defRPr sz="2800">
          <a:solidFill>
            <a:schemeClr val="tx1"/>
          </a:solidFill>
          <a:latin typeface="Verdana" pitchFamily="-105" charset="0"/>
          <a:ea typeface="ＭＳ Ｐゴシック" pitchFamily="-105" charset="-128"/>
          <a:cs typeface="ＭＳ Ｐゴシック"/>
        </a:defRPr>
      </a:lvl5pPr>
      <a:lvl6pPr marL="457200" algn="l" rtl="0" fontAlgn="base">
        <a:spcBef>
          <a:spcPct val="0"/>
        </a:spcBef>
        <a:spcAft>
          <a:spcPct val="0"/>
        </a:spcAft>
        <a:defRPr sz="2800">
          <a:solidFill>
            <a:schemeClr val="tx1"/>
          </a:solidFill>
          <a:latin typeface="Verdana" pitchFamily="-105" charset="0"/>
        </a:defRPr>
      </a:lvl6pPr>
      <a:lvl7pPr marL="914400" algn="l" rtl="0" fontAlgn="base">
        <a:spcBef>
          <a:spcPct val="0"/>
        </a:spcBef>
        <a:spcAft>
          <a:spcPct val="0"/>
        </a:spcAft>
        <a:defRPr sz="2800">
          <a:solidFill>
            <a:schemeClr val="tx1"/>
          </a:solidFill>
          <a:latin typeface="Verdana" pitchFamily="-105" charset="0"/>
        </a:defRPr>
      </a:lvl7pPr>
      <a:lvl8pPr marL="1371600" algn="l" rtl="0" fontAlgn="base">
        <a:spcBef>
          <a:spcPct val="0"/>
        </a:spcBef>
        <a:spcAft>
          <a:spcPct val="0"/>
        </a:spcAft>
        <a:defRPr sz="2800">
          <a:solidFill>
            <a:schemeClr val="tx1"/>
          </a:solidFill>
          <a:latin typeface="Verdana" pitchFamily="-105" charset="0"/>
        </a:defRPr>
      </a:lvl8pPr>
      <a:lvl9pPr marL="1828800" algn="l" rtl="0" fontAlgn="base">
        <a:spcBef>
          <a:spcPct val="0"/>
        </a:spcBef>
        <a:spcAft>
          <a:spcPct val="0"/>
        </a:spcAft>
        <a:defRPr sz="2800">
          <a:solidFill>
            <a:schemeClr val="tx1"/>
          </a:solidFill>
          <a:latin typeface="Verdana" pitchFamily="-105"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ＭＳ Ｐゴシック" pitchFamily="-105" charset="-128"/>
          <a:cs typeface="ＭＳ Ｐゴシック"/>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ea typeface="ＭＳ Ｐゴシック" pitchFamily="-105" charset="-128"/>
          <a:cs typeface="ＭＳ Ｐゴシック"/>
        </a:defRPr>
      </a:lvl2pPr>
      <a:lvl3pPr marL="1143000" indent="-228600" algn="l" rtl="0" eaLnBrk="0" fontAlgn="base" hangingPunct="0">
        <a:spcBef>
          <a:spcPct val="20000"/>
        </a:spcBef>
        <a:spcAft>
          <a:spcPct val="0"/>
        </a:spcAft>
        <a:buClr>
          <a:srgbClr val="920049"/>
        </a:buClr>
        <a:buChar char="•"/>
        <a:defRPr>
          <a:solidFill>
            <a:schemeClr val="tx1"/>
          </a:solidFill>
          <a:latin typeface="+mn-lt"/>
          <a:ea typeface="ＭＳ Ｐゴシック" pitchFamily="-105" charset="-128"/>
          <a:cs typeface="ＭＳ Ｐゴシック"/>
        </a:defRPr>
      </a:lvl3pPr>
      <a:lvl4pPr marL="1562100" indent="-228600" algn="l" rtl="0" eaLnBrk="0" fontAlgn="base" hangingPunct="0">
        <a:spcBef>
          <a:spcPct val="20000"/>
        </a:spcBef>
        <a:spcAft>
          <a:spcPct val="0"/>
        </a:spcAft>
        <a:buClr>
          <a:srgbClr val="920049"/>
        </a:buClr>
        <a:buChar char="–"/>
        <a:defRPr>
          <a:solidFill>
            <a:schemeClr val="tx1"/>
          </a:solidFill>
          <a:latin typeface="+mn-lt"/>
          <a:ea typeface="ＭＳ Ｐゴシック" pitchFamily="-105" charset="-128"/>
          <a:cs typeface="ＭＳ Ｐゴシック"/>
        </a:defRPr>
      </a:lvl4pPr>
      <a:lvl5pPr marL="1981200" indent="-228600" algn="l" rtl="0" eaLnBrk="0" fontAlgn="base" hangingPunct="0">
        <a:spcBef>
          <a:spcPct val="20000"/>
        </a:spcBef>
        <a:spcAft>
          <a:spcPct val="0"/>
        </a:spcAft>
        <a:buClr>
          <a:srgbClr val="920049"/>
        </a:buClr>
        <a:buChar char="»"/>
        <a:defRPr i="1">
          <a:solidFill>
            <a:schemeClr val="tx1"/>
          </a:solidFill>
          <a:latin typeface="+mn-lt"/>
          <a:ea typeface="ＭＳ Ｐゴシック" pitchFamily="-105" charset="-128"/>
          <a:cs typeface="ＭＳ Ｐゴシック"/>
        </a:defRPr>
      </a:lvl5pPr>
      <a:lvl6pPr marL="2438400" indent="-228600" algn="l" rtl="0" fontAlgn="base">
        <a:spcBef>
          <a:spcPct val="20000"/>
        </a:spcBef>
        <a:spcAft>
          <a:spcPct val="0"/>
        </a:spcAft>
        <a:buClr>
          <a:srgbClr val="920049"/>
        </a:buClr>
        <a:buChar char="»"/>
        <a:defRPr i="1">
          <a:solidFill>
            <a:schemeClr val="tx1"/>
          </a:solidFill>
          <a:latin typeface="+mn-lt"/>
          <a:ea typeface="ＭＳ Ｐゴシック" pitchFamily="-105" charset="-128"/>
        </a:defRPr>
      </a:lvl6pPr>
      <a:lvl7pPr marL="2895600" indent="-228600" algn="l" rtl="0" fontAlgn="base">
        <a:spcBef>
          <a:spcPct val="20000"/>
        </a:spcBef>
        <a:spcAft>
          <a:spcPct val="0"/>
        </a:spcAft>
        <a:buClr>
          <a:srgbClr val="920049"/>
        </a:buClr>
        <a:buChar char="»"/>
        <a:defRPr i="1">
          <a:solidFill>
            <a:schemeClr val="tx1"/>
          </a:solidFill>
          <a:latin typeface="+mn-lt"/>
          <a:ea typeface="ＭＳ Ｐゴシック" pitchFamily="-105" charset="-128"/>
        </a:defRPr>
      </a:lvl7pPr>
      <a:lvl8pPr marL="3352800" indent="-228600" algn="l" rtl="0" fontAlgn="base">
        <a:spcBef>
          <a:spcPct val="20000"/>
        </a:spcBef>
        <a:spcAft>
          <a:spcPct val="0"/>
        </a:spcAft>
        <a:buClr>
          <a:srgbClr val="920049"/>
        </a:buClr>
        <a:buChar char="»"/>
        <a:defRPr i="1">
          <a:solidFill>
            <a:schemeClr val="tx1"/>
          </a:solidFill>
          <a:latin typeface="+mn-lt"/>
          <a:ea typeface="ＭＳ Ｐゴシック" pitchFamily="-105" charset="-128"/>
        </a:defRPr>
      </a:lvl8pPr>
      <a:lvl9pPr marL="3810000" indent="-228600" algn="l" rtl="0" fontAlgn="base">
        <a:spcBef>
          <a:spcPct val="20000"/>
        </a:spcBef>
        <a:spcAft>
          <a:spcPct val="0"/>
        </a:spcAft>
        <a:buClr>
          <a:srgbClr val="920049"/>
        </a:buClr>
        <a:buChar char="»"/>
        <a:defRPr i="1">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jpeg"/><Relationship Id="rId26" Type="http://schemas.openxmlformats.org/officeDocument/2006/relationships/image" Target="../media/image38.jpeg"/><Relationship Id="rId3" Type="http://schemas.openxmlformats.org/officeDocument/2006/relationships/image" Target="../media/image15.jpeg"/><Relationship Id="rId21" Type="http://schemas.openxmlformats.org/officeDocument/2006/relationships/image" Target="../media/image33.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5" Type="http://schemas.openxmlformats.org/officeDocument/2006/relationships/image" Target="../media/image37.jpeg"/><Relationship Id="rId2" Type="http://schemas.openxmlformats.org/officeDocument/2006/relationships/notesSlide" Target="../notesSlides/notesSlide7.xml"/><Relationship Id="rId16" Type="http://schemas.openxmlformats.org/officeDocument/2006/relationships/image" Target="../media/image28.jpeg"/><Relationship Id="rId20"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eg"/><Relationship Id="rId24" Type="http://schemas.openxmlformats.org/officeDocument/2006/relationships/image" Target="../media/image36.jpeg"/><Relationship Id="rId5" Type="http://schemas.openxmlformats.org/officeDocument/2006/relationships/image" Target="../media/image17.jpeg"/><Relationship Id="rId15" Type="http://schemas.openxmlformats.org/officeDocument/2006/relationships/image" Target="../media/image27.jpeg"/><Relationship Id="rId23" Type="http://schemas.openxmlformats.org/officeDocument/2006/relationships/image" Target="../media/image35.jpe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 Id="rId22" Type="http://schemas.openxmlformats.org/officeDocument/2006/relationships/image" Target="../media/image3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323528" y="1767294"/>
            <a:ext cx="8535417" cy="3677930"/>
          </a:xfrm>
          <a:prstGeom prst="rect">
            <a:avLst/>
          </a:prstGeom>
          <a:noFill/>
          <a:ln w="50800">
            <a:noFill/>
            <a:miter lim="800000"/>
            <a:headEnd/>
            <a:tailEnd/>
          </a:ln>
        </p:spPr>
        <p:txBody>
          <a:bodyPr wrap="square">
            <a:spAutoFit/>
          </a:bodyPr>
          <a:lstStyle/>
          <a:p>
            <a:pPr algn="ctr" eaLnBrk="0" hangingPunct="0"/>
            <a:r>
              <a:rPr lang="en-US" sz="2800" dirty="0" smtClean="0">
                <a:solidFill>
                  <a:srgbClr val="9A044B"/>
                </a:solidFill>
                <a:latin typeface="Verdana" pitchFamily="34" charset="0"/>
              </a:rPr>
              <a:t>The local food environment and its association with the dietary quality of mothers</a:t>
            </a:r>
          </a:p>
          <a:p>
            <a:pPr eaLnBrk="0" hangingPunct="0">
              <a:spcBef>
                <a:spcPct val="50000"/>
              </a:spcBef>
            </a:pPr>
            <a:endParaRPr lang="en-US" dirty="0">
              <a:solidFill>
                <a:srgbClr val="9A044B"/>
              </a:solidFill>
              <a:latin typeface="Verdana" pitchFamily="34" charset="0"/>
            </a:endParaRPr>
          </a:p>
          <a:p>
            <a:pPr eaLnBrk="0" hangingPunct="0">
              <a:spcBef>
                <a:spcPct val="50000"/>
              </a:spcBef>
            </a:pPr>
            <a:endParaRPr lang="en-US" dirty="0">
              <a:solidFill>
                <a:srgbClr val="9A044B"/>
              </a:solidFill>
              <a:latin typeface="Verdana" pitchFamily="34" charset="0"/>
            </a:endParaRPr>
          </a:p>
          <a:p>
            <a:pPr eaLnBrk="0" hangingPunct="0">
              <a:lnSpc>
                <a:spcPct val="70000"/>
              </a:lnSpc>
              <a:spcBef>
                <a:spcPct val="50000"/>
              </a:spcBef>
            </a:pPr>
            <a:r>
              <a:rPr lang="en-US" sz="1600" b="1" dirty="0">
                <a:latin typeface="Verdana" pitchFamily="34" charset="0"/>
              </a:rPr>
              <a:t>Christina Black</a:t>
            </a:r>
          </a:p>
          <a:p>
            <a:pPr eaLnBrk="0" hangingPunct="0">
              <a:lnSpc>
                <a:spcPct val="70000"/>
              </a:lnSpc>
              <a:spcBef>
                <a:spcPct val="50000"/>
              </a:spcBef>
            </a:pPr>
            <a:r>
              <a:rPr lang="en-US" sz="1500" dirty="0" smtClean="0">
                <a:latin typeface="Verdana" pitchFamily="34" charset="0"/>
              </a:rPr>
              <a:t>NIHR Doctoral Research Fellow </a:t>
            </a:r>
          </a:p>
          <a:p>
            <a:pPr eaLnBrk="0" hangingPunct="0">
              <a:lnSpc>
                <a:spcPct val="70000"/>
              </a:lnSpc>
              <a:spcBef>
                <a:spcPct val="50000"/>
              </a:spcBef>
            </a:pPr>
            <a:r>
              <a:rPr lang="en-US" sz="1500" dirty="0" smtClean="0">
                <a:latin typeface="Verdana" pitchFamily="34" charset="0"/>
              </a:rPr>
              <a:t>MRC </a:t>
            </a:r>
            <a:r>
              <a:rPr lang="en-US" sz="1500" dirty="0" err="1" smtClean="0">
                <a:latin typeface="Verdana" pitchFamily="34" charset="0"/>
              </a:rPr>
              <a:t>Lifecourse</a:t>
            </a:r>
            <a:r>
              <a:rPr lang="en-US" sz="1500" dirty="0" smtClean="0">
                <a:latin typeface="Verdana" pitchFamily="34" charset="0"/>
              </a:rPr>
              <a:t> Epidemiology Unit</a:t>
            </a:r>
          </a:p>
          <a:p>
            <a:pPr eaLnBrk="0" hangingPunct="0">
              <a:lnSpc>
                <a:spcPct val="70000"/>
              </a:lnSpc>
              <a:spcBef>
                <a:spcPct val="50000"/>
              </a:spcBef>
            </a:pPr>
            <a:r>
              <a:rPr lang="en-US" sz="1800" dirty="0">
                <a:latin typeface="Verdana" pitchFamily="34" charset="0"/>
              </a:rPr>
              <a:t/>
            </a:r>
            <a:br>
              <a:rPr lang="en-US" sz="1800" dirty="0">
                <a:latin typeface="Verdana" pitchFamily="34" charset="0"/>
              </a:rPr>
            </a:br>
            <a:endParaRPr lang="en-US" sz="1800" dirty="0">
              <a:latin typeface="Verdana" pitchFamily="34" charset="0"/>
            </a:endParaRPr>
          </a:p>
          <a:p>
            <a:pPr eaLnBrk="0" hangingPunct="0">
              <a:lnSpc>
                <a:spcPct val="70000"/>
              </a:lnSpc>
              <a:spcBef>
                <a:spcPct val="50000"/>
              </a:spcBef>
            </a:pPr>
            <a:r>
              <a:rPr lang="en-US" sz="1300" dirty="0" smtClean="0">
                <a:latin typeface="Verdana" pitchFamily="34" charset="0"/>
              </a:rPr>
              <a:t>12</a:t>
            </a:r>
            <a:r>
              <a:rPr lang="en-US" sz="1300" baseline="30000" dirty="0" smtClean="0">
                <a:latin typeface="Verdana" pitchFamily="34" charset="0"/>
              </a:rPr>
              <a:t>th</a:t>
            </a:r>
            <a:r>
              <a:rPr lang="en-US" sz="1300" dirty="0" smtClean="0">
                <a:latin typeface="Verdana" pitchFamily="34" charset="0"/>
              </a:rPr>
              <a:t> June 2014</a:t>
            </a:r>
            <a:endParaRPr lang="en-US" sz="1300" dirty="0">
              <a:latin typeface="Verdana" pitchFamily="34" charset="0"/>
            </a:endParaRPr>
          </a:p>
        </p:txBody>
      </p:sp>
      <p:pic>
        <p:nvPicPr>
          <p:cNvPr id="6" name="Picture 4"/>
          <p:cNvPicPr>
            <a:picLocks noChangeAspect="1" noChangeArrowheads="1"/>
          </p:cNvPicPr>
          <p:nvPr/>
        </p:nvPicPr>
        <p:blipFill>
          <a:blip r:embed="rId3"/>
          <a:srcRect/>
          <a:stretch>
            <a:fillRect/>
          </a:stretch>
        </p:blipFill>
        <p:spPr bwMode="auto">
          <a:xfrm>
            <a:off x="395288" y="476250"/>
            <a:ext cx="2232496" cy="496267"/>
          </a:xfrm>
          <a:prstGeom prst="rect">
            <a:avLst/>
          </a:prstGeom>
          <a:solidFill>
            <a:srgbClr val="FFFFFF"/>
          </a:solidFill>
          <a:ln w="9525">
            <a:noFill/>
            <a:miter lim="800000"/>
            <a:headEnd/>
            <a:tailEnd/>
          </a:ln>
        </p:spPr>
      </p:pic>
      <p:pic>
        <p:nvPicPr>
          <p:cNvPr id="7" name="Picture 52" descr="G:\ADMIN\Logo's\BRU - Wellcome Trust logo's\nihrcolb RGB.jpg"/>
          <p:cNvPicPr>
            <a:picLocks noChangeAspect="1" noChangeArrowheads="1"/>
          </p:cNvPicPr>
          <p:nvPr/>
        </p:nvPicPr>
        <p:blipFill>
          <a:blip r:embed="rId4"/>
          <a:srcRect/>
          <a:stretch>
            <a:fillRect/>
          </a:stretch>
        </p:blipFill>
        <p:spPr bwMode="auto">
          <a:xfrm>
            <a:off x="3491880" y="332656"/>
            <a:ext cx="2376264" cy="823987"/>
          </a:xfrm>
          <a:prstGeom prst="rect">
            <a:avLst/>
          </a:prstGeom>
          <a:noFill/>
          <a:ln w="9525">
            <a:noFill/>
            <a:miter lim="800000"/>
            <a:headEnd/>
            <a:tailEnd/>
          </a:ln>
        </p:spPr>
      </p:pic>
      <p:pic>
        <p:nvPicPr>
          <p:cNvPr id="2" name="Picture 1"/>
          <p:cNvPicPr>
            <a:picLocks noChangeAspect="1"/>
          </p:cNvPicPr>
          <p:nvPr/>
        </p:nvPicPr>
        <p:blipFill>
          <a:blip r:embed="rId5"/>
          <a:stretch>
            <a:fillRect/>
          </a:stretch>
        </p:blipFill>
        <p:spPr>
          <a:xfrm>
            <a:off x="4490616" y="3429000"/>
            <a:ext cx="4161136" cy="2924790"/>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title"/>
          </p:nvPr>
        </p:nvSpPr>
        <p:spPr>
          <a:xfrm>
            <a:off x="179512" y="476672"/>
            <a:ext cx="7824788" cy="809625"/>
          </a:xfrm>
          <a:prstGeom prst="rect">
            <a:avLst/>
          </a:prstGeom>
        </p:spPr>
        <p:txBody>
          <a:bodyPr vert="horz"/>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0" cap="none" spc="0" normalizeH="0" baseline="0" noProof="0" dirty="0" smtClean="0">
                <a:ln>
                  <a:noFill/>
                </a:ln>
                <a:solidFill>
                  <a:schemeClr val="tx1"/>
                </a:solidFill>
                <a:effectLst/>
                <a:uLnTx/>
                <a:uFillTx/>
                <a:latin typeface="+mj-lt"/>
                <a:ea typeface="ＭＳ Ｐゴシック" pitchFamily="-105" charset="-128"/>
                <a:cs typeface="ＭＳ Ｐゴシック"/>
              </a:rPr>
              <a:t>Overall FES &amp; diet by education</a:t>
            </a:r>
            <a:endParaRPr kumimoji="0" lang="en-GB" sz="2800" b="0" i="0" u="none" strike="noStrike" kern="0" cap="none" spc="0" normalizeH="0" baseline="0" noProof="0" dirty="0">
              <a:ln>
                <a:noFill/>
              </a:ln>
              <a:solidFill>
                <a:schemeClr val="tx1"/>
              </a:solidFill>
              <a:effectLst/>
              <a:uLnTx/>
              <a:uFillTx/>
              <a:latin typeface="+mj-lt"/>
              <a:ea typeface="ＭＳ Ｐゴシック" pitchFamily="-105" charset="-128"/>
              <a:cs typeface="ＭＳ Ｐゴシック"/>
            </a:endParaRPr>
          </a:p>
        </p:txBody>
      </p:sp>
      <p:pic>
        <p:nvPicPr>
          <p:cNvPr id="2" name="Picture 1"/>
          <p:cNvPicPr>
            <a:picLocks noChangeAspect="1"/>
          </p:cNvPicPr>
          <p:nvPr/>
        </p:nvPicPr>
        <p:blipFill>
          <a:blip r:embed="rId3"/>
          <a:stretch>
            <a:fillRect/>
          </a:stretch>
        </p:blipFill>
        <p:spPr>
          <a:xfrm>
            <a:off x="539552" y="1412776"/>
            <a:ext cx="6952091" cy="5088966"/>
          </a:xfrm>
          <a:prstGeom prst="rect">
            <a:avLst/>
          </a:prstGeom>
        </p:spPr>
      </p:pic>
      <p:sp>
        <p:nvSpPr>
          <p:cNvPr id="6" name="TextBox 5"/>
          <p:cNvSpPr txBox="1"/>
          <p:nvPr/>
        </p:nvSpPr>
        <p:spPr>
          <a:xfrm>
            <a:off x="7416824" y="3138949"/>
            <a:ext cx="1763688" cy="1015663"/>
          </a:xfrm>
          <a:prstGeom prst="rect">
            <a:avLst/>
          </a:prstGeom>
          <a:noFill/>
        </p:spPr>
        <p:txBody>
          <a:bodyPr wrap="square" rtlCol="0">
            <a:spAutoFit/>
          </a:bodyPr>
          <a:lstStyle/>
          <a:p>
            <a:r>
              <a:rPr lang="en-GB" sz="1200" u="sng" dirty="0" smtClean="0">
                <a:latin typeface="+mn-lt"/>
              </a:rPr>
              <a:t>Interaction</a:t>
            </a:r>
            <a:r>
              <a:rPr lang="en-GB" sz="1200" dirty="0" smtClean="0">
                <a:latin typeface="+mn-lt"/>
              </a:rPr>
              <a:t> </a:t>
            </a:r>
          </a:p>
          <a:p>
            <a:r>
              <a:rPr lang="en-GB" sz="1200" dirty="0" smtClean="0">
                <a:latin typeface="+mn-lt"/>
              </a:rPr>
              <a:t>(FES &amp; education):</a:t>
            </a:r>
          </a:p>
          <a:p>
            <a:r>
              <a:rPr lang="en-GB" sz="1200" dirty="0" smtClean="0">
                <a:latin typeface="+mn-lt"/>
              </a:rPr>
              <a:t>Low &amp; mid p=0.16</a:t>
            </a:r>
          </a:p>
          <a:p>
            <a:r>
              <a:rPr lang="en-GB" sz="1200" dirty="0" smtClean="0">
                <a:latin typeface="+mn-lt"/>
              </a:rPr>
              <a:t>Low &amp; high p=0.04</a:t>
            </a:r>
          </a:p>
          <a:p>
            <a:endParaRPr lang="en-GB" sz="1200" dirty="0"/>
          </a:p>
        </p:txBody>
      </p:sp>
    </p:spTree>
    <p:extLst>
      <p:ext uri="{BB962C8B-B14F-4D97-AF65-F5344CB8AC3E}">
        <p14:creationId xmlns:p14="http://schemas.microsoft.com/office/powerpoint/2010/main" val="246240288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347115023"/>
              </p:ext>
            </p:extLst>
          </p:nvPr>
        </p:nvGraphicFramePr>
        <p:xfrm>
          <a:off x="323528" y="2204865"/>
          <a:ext cx="7848872" cy="3007951"/>
        </p:xfrm>
        <a:graphic>
          <a:graphicData uri="http://schemas.openxmlformats.org/drawingml/2006/table">
            <a:tbl>
              <a:tblPr>
                <a:tableStyleId>{775DCB02-9BB8-47FD-8907-85C794F793BA}</a:tableStyleId>
              </a:tblPr>
              <a:tblGrid>
                <a:gridCol w="3744416"/>
                <a:gridCol w="2351796"/>
                <a:gridCol w="1752660"/>
              </a:tblGrid>
              <a:tr h="443930">
                <a:tc>
                  <a:txBody>
                    <a:bodyPr/>
                    <a:lstStyle/>
                    <a:p>
                      <a:pPr marL="0" marR="0" indent="0" algn="l" defTabSz="189189" rtl="0" eaLnBrk="1" fontAlgn="auto" latinLnBrk="0" hangingPunct="1">
                        <a:lnSpc>
                          <a:spcPct val="115000"/>
                        </a:lnSpc>
                        <a:spcBef>
                          <a:spcPts val="0"/>
                        </a:spcBef>
                        <a:spcAft>
                          <a:spcPts val="0"/>
                        </a:spcAft>
                        <a:buClrTx/>
                        <a:buSzTx/>
                        <a:buFontTx/>
                        <a:buNone/>
                        <a:tabLst/>
                        <a:defRPr/>
                      </a:pPr>
                      <a:endParaRPr lang="en-GB" sz="1500" b="1" dirty="0" smtClean="0">
                        <a:solidFill>
                          <a:schemeClr val="tx1"/>
                        </a:solidFill>
                        <a:latin typeface="+mn-lt"/>
                        <a:ea typeface="Calibri"/>
                        <a:cs typeface="Times New Roman"/>
                      </a:endParaRPr>
                    </a:p>
                  </a:txBody>
                  <a:tcPr marL="68580" marR="68580" marT="0" marB="0">
                    <a:solidFill>
                      <a:srgbClr val="99CCFF"/>
                    </a:solidFill>
                  </a:tcPr>
                </a:tc>
                <a:tc>
                  <a:txBody>
                    <a:bodyPr/>
                    <a:lstStyle/>
                    <a:p>
                      <a:pPr algn="ctr">
                        <a:lnSpc>
                          <a:spcPct val="115000"/>
                        </a:lnSpc>
                        <a:spcAft>
                          <a:spcPts val="0"/>
                        </a:spcAft>
                      </a:pPr>
                      <a:endParaRPr lang="en-GB" sz="1500" b="1" dirty="0" smtClean="0">
                        <a:solidFill>
                          <a:schemeClr val="dk1"/>
                        </a:solidFill>
                        <a:latin typeface="+mn-lt"/>
                        <a:ea typeface="+mn-ea"/>
                        <a:cs typeface="+mn-cs"/>
                      </a:endParaRPr>
                    </a:p>
                    <a:p>
                      <a:pPr algn="ctr">
                        <a:lnSpc>
                          <a:spcPct val="115000"/>
                        </a:lnSpc>
                        <a:spcAft>
                          <a:spcPts val="0"/>
                        </a:spcAft>
                      </a:pPr>
                      <a:r>
                        <a:rPr lang="el-GR" sz="1500" b="1" dirty="0" smtClean="0">
                          <a:solidFill>
                            <a:schemeClr val="dk1"/>
                          </a:solidFill>
                          <a:latin typeface="+mn-lt"/>
                          <a:ea typeface="+mn-ea"/>
                          <a:cs typeface="+mn-cs"/>
                        </a:rPr>
                        <a:t>β</a:t>
                      </a:r>
                      <a:r>
                        <a:rPr lang="en-GB" sz="1500" b="1" dirty="0" smtClean="0">
                          <a:solidFill>
                            <a:schemeClr val="dk1"/>
                          </a:solidFill>
                          <a:latin typeface="+mn-lt"/>
                          <a:ea typeface="+mn-ea"/>
                          <a:cs typeface="+mn-cs"/>
                        </a:rPr>
                        <a:t> (95% CI)</a:t>
                      </a:r>
                      <a:endParaRPr lang="en-GB" sz="1500" b="1" dirty="0">
                        <a:solidFill>
                          <a:schemeClr val="tx1"/>
                        </a:solidFill>
                        <a:latin typeface="+mn-lt"/>
                        <a:ea typeface="Calibri"/>
                        <a:cs typeface="Times New Roman"/>
                      </a:endParaRPr>
                    </a:p>
                  </a:txBody>
                  <a:tcPr marL="68580" marR="68580" marT="0" marB="0">
                    <a:solidFill>
                      <a:srgbClr val="99CCFF"/>
                    </a:solidFill>
                  </a:tcPr>
                </a:tc>
                <a:tc>
                  <a:txBody>
                    <a:bodyPr/>
                    <a:lstStyle/>
                    <a:p>
                      <a:pPr algn="ctr">
                        <a:lnSpc>
                          <a:spcPct val="115000"/>
                        </a:lnSpc>
                        <a:spcAft>
                          <a:spcPts val="0"/>
                        </a:spcAft>
                      </a:pPr>
                      <a:endParaRPr lang="en-GB" sz="1500" b="1" dirty="0" smtClean="0">
                        <a:solidFill>
                          <a:schemeClr val="tx1"/>
                        </a:solidFill>
                        <a:latin typeface="+mn-lt"/>
                        <a:ea typeface="Calibri"/>
                        <a:cs typeface="Times New Roman"/>
                      </a:endParaRPr>
                    </a:p>
                    <a:p>
                      <a:pPr algn="ctr">
                        <a:lnSpc>
                          <a:spcPct val="115000"/>
                        </a:lnSpc>
                        <a:spcAft>
                          <a:spcPts val="0"/>
                        </a:spcAft>
                      </a:pPr>
                      <a:r>
                        <a:rPr lang="en-GB" sz="1500" b="1" dirty="0" smtClean="0">
                          <a:solidFill>
                            <a:schemeClr val="tx1"/>
                          </a:solidFill>
                          <a:latin typeface="+mn-lt"/>
                          <a:ea typeface="Calibri"/>
                          <a:cs typeface="Times New Roman"/>
                        </a:rPr>
                        <a:t>p-value</a:t>
                      </a:r>
                      <a:endParaRPr lang="en-GB" sz="1500" b="1" dirty="0">
                        <a:solidFill>
                          <a:schemeClr val="tx1"/>
                        </a:solidFill>
                        <a:latin typeface="+mn-lt"/>
                        <a:ea typeface="Calibri"/>
                        <a:cs typeface="Times New Roman"/>
                      </a:endParaRPr>
                    </a:p>
                  </a:txBody>
                  <a:tcPr marL="68580" marR="68580" marT="0" marB="0">
                    <a:solidFill>
                      <a:srgbClr val="99CCFF"/>
                    </a:solidFill>
                  </a:tcPr>
                </a:tc>
              </a:tr>
              <a:tr h="836132">
                <a:tc>
                  <a:txBody>
                    <a:bodyPr/>
                    <a:lstStyle/>
                    <a:p>
                      <a:pPr marL="179705">
                        <a:lnSpc>
                          <a:spcPct val="115000"/>
                        </a:lnSpc>
                        <a:spcAft>
                          <a:spcPts val="0"/>
                        </a:spcAft>
                      </a:pPr>
                      <a:r>
                        <a:rPr lang="en-GB" sz="1500" b="1" baseline="0" dirty="0" smtClean="0"/>
                        <a:t>Low education (</a:t>
                      </a:r>
                      <a:r>
                        <a:rPr lang="en-GB" sz="1500" b="1" kern="1200" dirty="0" smtClean="0">
                          <a:solidFill>
                            <a:schemeClr val="dk1"/>
                          </a:solidFill>
                          <a:effectLst/>
                          <a:latin typeface="+mn-lt"/>
                          <a:ea typeface="+mn-ea"/>
                          <a:cs typeface="+mn-cs"/>
                        </a:rPr>
                        <a:t>≤GSCE)</a:t>
                      </a:r>
                      <a:endParaRPr lang="en-GB" sz="1500" b="1" baseline="0" dirty="0" smtClean="0"/>
                    </a:p>
                    <a:p>
                      <a:pPr marL="179705" marR="0" indent="0" algn="l" defTabSz="457200" rtl="0" eaLnBrk="1" fontAlgn="auto" latinLnBrk="0" hangingPunct="1">
                        <a:lnSpc>
                          <a:spcPct val="115000"/>
                        </a:lnSpc>
                        <a:spcBef>
                          <a:spcPts val="0"/>
                        </a:spcBef>
                        <a:spcAft>
                          <a:spcPts val="0"/>
                        </a:spcAft>
                        <a:buClrTx/>
                        <a:buSzTx/>
                        <a:buFontTx/>
                        <a:buNone/>
                        <a:tabLst/>
                        <a:defRPr/>
                      </a:pPr>
                      <a:r>
                        <a:rPr lang="en-GB" sz="1500" b="0" baseline="0" dirty="0" smtClean="0"/>
                        <a:t>Overall food environment </a:t>
                      </a:r>
                      <a:r>
                        <a:rPr lang="en-GB" sz="1500" b="0" baseline="0" dirty="0" smtClean="0"/>
                        <a:t>score</a:t>
                      </a:r>
                      <a:endParaRPr lang="en-GB" sz="1500" b="0" baseline="0" dirty="0" smtClean="0"/>
                    </a:p>
                  </a:txBody>
                  <a:tcPr marL="68580" marR="68580" marT="0" marB="0">
                    <a:solidFill>
                      <a:schemeClr val="bg1"/>
                    </a:solidFill>
                  </a:tcPr>
                </a:tc>
                <a:tc>
                  <a:txBody>
                    <a:bodyPr/>
                    <a:lstStyle/>
                    <a:p>
                      <a:pPr algn="ctr">
                        <a:lnSpc>
                          <a:spcPct val="115000"/>
                        </a:lnSpc>
                        <a:spcAft>
                          <a:spcPts val="0"/>
                        </a:spcAft>
                      </a:pPr>
                      <a:endParaRPr lang="en-GB" sz="1500" b="0" dirty="0" smtClean="0"/>
                    </a:p>
                    <a:p>
                      <a:pPr algn="ctr">
                        <a:lnSpc>
                          <a:spcPct val="115000"/>
                        </a:lnSpc>
                        <a:spcAft>
                          <a:spcPts val="0"/>
                        </a:spcAft>
                      </a:pPr>
                      <a:r>
                        <a:rPr lang="en-GB" sz="1500" b="0" dirty="0" smtClean="0"/>
                        <a:t>0.004 </a:t>
                      </a:r>
                      <a:r>
                        <a:rPr lang="en-GB" sz="1500" b="0" dirty="0" smtClean="0">
                          <a:solidFill>
                            <a:schemeClr val="tx1"/>
                          </a:solidFill>
                          <a:latin typeface="+mn-lt"/>
                          <a:ea typeface="Calibri"/>
                          <a:cs typeface="Times New Roman"/>
                        </a:rPr>
                        <a:t>(-0.01, 0.02)</a:t>
                      </a:r>
                    </a:p>
                    <a:p>
                      <a:pPr algn="ctr">
                        <a:lnSpc>
                          <a:spcPct val="115000"/>
                        </a:lnSpc>
                        <a:spcAft>
                          <a:spcPts val="0"/>
                        </a:spcAft>
                      </a:pPr>
                      <a:endParaRPr lang="en-GB" sz="1500" b="0" dirty="0">
                        <a:solidFill>
                          <a:schemeClr val="tx1"/>
                        </a:solidFill>
                        <a:latin typeface="+mn-lt"/>
                        <a:ea typeface="Calibri"/>
                        <a:cs typeface="Times New Roman"/>
                      </a:endParaRPr>
                    </a:p>
                  </a:txBody>
                  <a:tcPr marL="68580" marR="68580" marT="0" marB="0">
                    <a:solidFill>
                      <a:schemeClr val="bg1"/>
                    </a:solidFill>
                  </a:tcPr>
                </a:tc>
                <a:tc>
                  <a:txBody>
                    <a:bodyPr/>
                    <a:lstStyle/>
                    <a:p>
                      <a:pPr algn="ctr">
                        <a:lnSpc>
                          <a:spcPct val="115000"/>
                        </a:lnSpc>
                        <a:spcAft>
                          <a:spcPts val="0"/>
                        </a:spcAft>
                      </a:pPr>
                      <a:endParaRPr lang="en-GB" sz="1500" b="0" dirty="0" smtClean="0"/>
                    </a:p>
                    <a:p>
                      <a:pPr algn="ctr">
                        <a:lnSpc>
                          <a:spcPct val="115000"/>
                        </a:lnSpc>
                        <a:spcAft>
                          <a:spcPts val="0"/>
                        </a:spcAft>
                      </a:pPr>
                      <a:r>
                        <a:rPr lang="en-GB" sz="1500" b="0" dirty="0" smtClean="0"/>
                        <a:t>0.6</a:t>
                      </a:r>
                      <a:endParaRPr lang="en-GB" sz="1500" b="0" dirty="0" smtClean="0"/>
                    </a:p>
                  </a:txBody>
                  <a:tcPr marL="68580" marR="68580" marT="0" marB="0">
                    <a:solidFill>
                      <a:schemeClr val="bg1"/>
                    </a:solidFill>
                  </a:tcPr>
                </a:tc>
              </a:tr>
              <a:tr h="836132">
                <a:tc>
                  <a:txBody>
                    <a:bodyPr/>
                    <a:lstStyle/>
                    <a:p>
                      <a:pPr marL="179705" marR="0" indent="0" algn="l" defTabSz="457200" rtl="0" eaLnBrk="1" fontAlgn="auto" latinLnBrk="0" hangingPunct="1">
                        <a:lnSpc>
                          <a:spcPct val="115000"/>
                        </a:lnSpc>
                        <a:spcBef>
                          <a:spcPts val="0"/>
                        </a:spcBef>
                        <a:spcAft>
                          <a:spcPts val="0"/>
                        </a:spcAft>
                        <a:buClrTx/>
                        <a:buSzTx/>
                        <a:buFontTx/>
                        <a:buNone/>
                        <a:tabLst/>
                        <a:defRPr/>
                      </a:pPr>
                      <a:r>
                        <a:rPr lang="en-GB" sz="1500" b="1" baseline="0" dirty="0" smtClean="0"/>
                        <a:t>Low education (</a:t>
                      </a:r>
                      <a:r>
                        <a:rPr lang="en-GB" sz="1500" b="1" kern="1200" dirty="0" smtClean="0">
                          <a:solidFill>
                            <a:schemeClr val="dk1"/>
                          </a:solidFill>
                          <a:effectLst/>
                          <a:latin typeface="+mn-lt"/>
                          <a:ea typeface="+mn-ea"/>
                          <a:cs typeface="+mn-cs"/>
                        </a:rPr>
                        <a:t>A-levels/HND)</a:t>
                      </a:r>
                      <a:endParaRPr lang="en-GB" sz="1500" b="1" baseline="0" dirty="0" smtClean="0"/>
                    </a:p>
                    <a:p>
                      <a:pPr marL="179705" marR="0" indent="0" algn="l" defTabSz="457200" rtl="0" eaLnBrk="1" fontAlgn="auto" latinLnBrk="0" hangingPunct="1">
                        <a:lnSpc>
                          <a:spcPct val="115000"/>
                        </a:lnSpc>
                        <a:spcBef>
                          <a:spcPts val="0"/>
                        </a:spcBef>
                        <a:spcAft>
                          <a:spcPts val="0"/>
                        </a:spcAft>
                        <a:buClrTx/>
                        <a:buSzTx/>
                        <a:buFontTx/>
                        <a:buNone/>
                        <a:tabLst/>
                        <a:defRPr/>
                      </a:pPr>
                      <a:r>
                        <a:rPr lang="en-GB" sz="1500" b="0" baseline="0" dirty="0" smtClean="0"/>
                        <a:t>Overall food environment </a:t>
                      </a:r>
                      <a:r>
                        <a:rPr lang="en-GB" sz="1500" b="0" baseline="0" dirty="0" smtClean="0"/>
                        <a:t>score</a:t>
                      </a:r>
                      <a:endParaRPr lang="en-GB" sz="1500" b="0" baseline="0" dirty="0" smtClean="0"/>
                    </a:p>
                  </a:txBody>
                  <a:tcPr marL="68580" marR="68580" marT="0" marB="0">
                    <a:solidFill>
                      <a:schemeClr val="bg1"/>
                    </a:solidFill>
                  </a:tcPr>
                </a:tc>
                <a:tc>
                  <a:txBody>
                    <a:bodyPr/>
                    <a:lstStyle/>
                    <a:p>
                      <a:pPr algn="ctr">
                        <a:lnSpc>
                          <a:spcPct val="115000"/>
                        </a:lnSpc>
                        <a:spcAft>
                          <a:spcPts val="0"/>
                        </a:spcAft>
                      </a:pPr>
                      <a:endParaRPr lang="en-GB" sz="1500" b="0" dirty="0" smtClean="0"/>
                    </a:p>
                    <a:p>
                      <a:pPr algn="ctr">
                        <a:lnSpc>
                          <a:spcPct val="115000"/>
                        </a:lnSpc>
                        <a:spcAft>
                          <a:spcPts val="0"/>
                        </a:spcAft>
                      </a:pPr>
                      <a:r>
                        <a:rPr lang="en-GB" sz="1500" b="0" dirty="0" smtClean="0"/>
                        <a:t>-0.01 </a:t>
                      </a:r>
                      <a:r>
                        <a:rPr lang="en-GB" sz="1500" b="0" dirty="0" smtClean="0">
                          <a:solidFill>
                            <a:schemeClr val="tx1"/>
                          </a:solidFill>
                          <a:latin typeface="+mn-lt"/>
                          <a:ea typeface="Calibri"/>
                          <a:cs typeface="Times New Roman"/>
                        </a:rPr>
                        <a:t>(-0.02, 0.004)</a:t>
                      </a:r>
                    </a:p>
                    <a:p>
                      <a:pPr algn="ctr">
                        <a:lnSpc>
                          <a:spcPct val="115000"/>
                        </a:lnSpc>
                        <a:spcAft>
                          <a:spcPts val="0"/>
                        </a:spcAft>
                      </a:pPr>
                      <a:endParaRPr lang="en-GB" sz="1500" b="0" dirty="0" smtClean="0">
                        <a:solidFill>
                          <a:schemeClr val="tx1"/>
                        </a:solidFill>
                        <a:latin typeface="+mn-lt"/>
                        <a:ea typeface="Calibri"/>
                        <a:cs typeface="Times New Roman"/>
                      </a:endParaRPr>
                    </a:p>
                  </a:txBody>
                  <a:tcPr marL="68580" marR="68580" marT="0" marB="0">
                    <a:solidFill>
                      <a:schemeClr val="bg1"/>
                    </a:solidFill>
                  </a:tcPr>
                </a:tc>
                <a:tc>
                  <a:txBody>
                    <a:bodyPr/>
                    <a:lstStyle/>
                    <a:p>
                      <a:pPr algn="ctr">
                        <a:lnSpc>
                          <a:spcPct val="115000"/>
                        </a:lnSpc>
                        <a:spcAft>
                          <a:spcPts val="0"/>
                        </a:spcAft>
                      </a:pPr>
                      <a:endParaRPr lang="en-GB" sz="1500" b="0" dirty="0" smtClean="0"/>
                    </a:p>
                    <a:p>
                      <a:pPr algn="ctr">
                        <a:lnSpc>
                          <a:spcPct val="115000"/>
                        </a:lnSpc>
                        <a:spcAft>
                          <a:spcPts val="0"/>
                        </a:spcAft>
                      </a:pPr>
                      <a:r>
                        <a:rPr lang="en-GB" sz="1500" b="0" dirty="0" smtClean="0"/>
                        <a:t>0.1</a:t>
                      </a:r>
                    </a:p>
                    <a:p>
                      <a:pPr algn="ctr">
                        <a:lnSpc>
                          <a:spcPct val="115000"/>
                        </a:lnSpc>
                        <a:spcAft>
                          <a:spcPts val="0"/>
                        </a:spcAft>
                      </a:pPr>
                      <a:endParaRPr lang="en-GB" sz="1500" b="0" dirty="0">
                        <a:solidFill>
                          <a:schemeClr val="tx1"/>
                        </a:solidFill>
                        <a:latin typeface="+mn-lt"/>
                        <a:ea typeface="Calibri"/>
                        <a:cs typeface="Times New Roman"/>
                      </a:endParaRPr>
                    </a:p>
                  </a:txBody>
                  <a:tcPr marL="68580" marR="68580" marT="0" marB="0">
                    <a:solidFill>
                      <a:schemeClr val="bg1"/>
                    </a:solidFill>
                  </a:tcPr>
                </a:tc>
              </a:tr>
              <a:tr h="836132">
                <a:tc>
                  <a:txBody>
                    <a:bodyPr/>
                    <a:lstStyle/>
                    <a:p>
                      <a:pPr marL="179705">
                        <a:lnSpc>
                          <a:spcPct val="115000"/>
                        </a:lnSpc>
                        <a:spcAft>
                          <a:spcPts val="0"/>
                        </a:spcAft>
                      </a:pPr>
                      <a:r>
                        <a:rPr lang="en-GB" sz="1500" b="1" baseline="0" dirty="0" smtClean="0"/>
                        <a:t>High education (</a:t>
                      </a:r>
                      <a:r>
                        <a:rPr lang="en-GB" sz="1500" b="1" kern="1200" dirty="0" smtClean="0">
                          <a:solidFill>
                            <a:schemeClr val="dk1"/>
                          </a:solidFill>
                          <a:effectLst/>
                          <a:latin typeface="+mn-lt"/>
                          <a:ea typeface="+mn-ea"/>
                          <a:cs typeface="+mn-cs"/>
                        </a:rPr>
                        <a:t>Degree)</a:t>
                      </a:r>
                      <a:endParaRPr lang="en-GB" sz="1500" b="1" baseline="0" dirty="0" smtClean="0"/>
                    </a:p>
                    <a:p>
                      <a:pPr marL="179705" marR="0" indent="0" algn="l" defTabSz="457200" rtl="0" eaLnBrk="1" fontAlgn="auto" latinLnBrk="0" hangingPunct="1">
                        <a:lnSpc>
                          <a:spcPct val="115000"/>
                        </a:lnSpc>
                        <a:spcBef>
                          <a:spcPts val="0"/>
                        </a:spcBef>
                        <a:spcAft>
                          <a:spcPts val="0"/>
                        </a:spcAft>
                        <a:buClrTx/>
                        <a:buSzTx/>
                        <a:buFontTx/>
                        <a:buNone/>
                        <a:tabLst/>
                        <a:defRPr/>
                      </a:pPr>
                      <a:r>
                        <a:rPr lang="en-GB" sz="1500" b="0" baseline="0" dirty="0" smtClean="0"/>
                        <a:t>Overall food environment </a:t>
                      </a:r>
                      <a:r>
                        <a:rPr lang="en-GB" sz="1500" b="0" baseline="0" dirty="0" smtClean="0"/>
                        <a:t>score</a:t>
                      </a:r>
                      <a:endParaRPr lang="en-GB" sz="1500" b="0" baseline="0" dirty="0" smtClean="0"/>
                    </a:p>
                  </a:txBody>
                  <a:tcPr marL="68580" marR="68580" marT="0" marB="0">
                    <a:solidFill>
                      <a:schemeClr val="bg1"/>
                    </a:solidFill>
                  </a:tcPr>
                </a:tc>
                <a:tc>
                  <a:txBody>
                    <a:bodyPr/>
                    <a:lstStyle/>
                    <a:p>
                      <a:pPr algn="ctr">
                        <a:lnSpc>
                          <a:spcPct val="115000"/>
                        </a:lnSpc>
                        <a:spcAft>
                          <a:spcPts val="0"/>
                        </a:spcAft>
                      </a:pPr>
                      <a:endParaRPr lang="en-GB" sz="1500" b="0" dirty="0" smtClean="0"/>
                    </a:p>
                    <a:p>
                      <a:pPr algn="ctr">
                        <a:lnSpc>
                          <a:spcPct val="115000"/>
                        </a:lnSpc>
                        <a:spcAft>
                          <a:spcPts val="0"/>
                        </a:spcAft>
                      </a:pPr>
                      <a:r>
                        <a:rPr lang="en-GB" sz="1500" b="0" dirty="0" smtClean="0"/>
                        <a:t>-0.02 </a:t>
                      </a:r>
                      <a:r>
                        <a:rPr lang="en-GB" sz="1500" b="0" dirty="0" smtClean="0">
                          <a:solidFill>
                            <a:schemeClr val="tx1"/>
                          </a:solidFill>
                          <a:latin typeface="+mn-lt"/>
                          <a:ea typeface="Calibri"/>
                          <a:cs typeface="Times New Roman"/>
                        </a:rPr>
                        <a:t>(-0.04, -0.004</a:t>
                      </a:r>
                      <a:r>
                        <a:rPr lang="en-GB" sz="1500" b="0" dirty="0" smtClean="0">
                          <a:solidFill>
                            <a:schemeClr val="tx1"/>
                          </a:solidFill>
                          <a:latin typeface="+mn-lt"/>
                          <a:ea typeface="Calibri"/>
                          <a:cs typeface="Times New Roman"/>
                        </a:rPr>
                        <a:t>)</a:t>
                      </a:r>
                      <a:endParaRPr lang="en-GB" sz="1500" b="0" dirty="0" smtClean="0">
                        <a:solidFill>
                          <a:schemeClr val="tx1"/>
                        </a:solidFill>
                        <a:latin typeface="+mn-lt"/>
                        <a:ea typeface="Calibri"/>
                        <a:cs typeface="Times New Roman"/>
                      </a:endParaRPr>
                    </a:p>
                  </a:txBody>
                  <a:tcPr marL="68580" marR="68580" marT="0" marB="0">
                    <a:solidFill>
                      <a:schemeClr val="bg1"/>
                    </a:solidFill>
                  </a:tcPr>
                </a:tc>
                <a:tc>
                  <a:txBody>
                    <a:bodyPr/>
                    <a:lstStyle/>
                    <a:p>
                      <a:pPr algn="ctr">
                        <a:lnSpc>
                          <a:spcPct val="115000"/>
                        </a:lnSpc>
                        <a:spcAft>
                          <a:spcPts val="0"/>
                        </a:spcAft>
                      </a:pPr>
                      <a:endParaRPr lang="en-GB" sz="1500" b="0" dirty="0" smtClean="0"/>
                    </a:p>
                    <a:p>
                      <a:pPr algn="ctr">
                        <a:lnSpc>
                          <a:spcPct val="115000"/>
                        </a:lnSpc>
                        <a:spcAft>
                          <a:spcPts val="0"/>
                        </a:spcAft>
                      </a:pPr>
                      <a:r>
                        <a:rPr lang="en-GB" sz="1500" b="0" dirty="0" smtClean="0"/>
                        <a:t>0.02</a:t>
                      </a:r>
                    </a:p>
                    <a:p>
                      <a:pPr algn="ctr">
                        <a:lnSpc>
                          <a:spcPct val="115000"/>
                        </a:lnSpc>
                        <a:spcAft>
                          <a:spcPts val="0"/>
                        </a:spcAft>
                      </a:pPr>
                      <a:endParaRPr lang="en-GB" sz="1500" b="0" dirty="0">
                        <a:solidFill>
                          <a:schemeClr val="tx1"/>
                        </a:solidFill>
                        <a:latin typeface="+mn-lt"/>
                        <a:ea typeface="Calibri"/>
                        <a:cs typeface="Times New Roman"/>
                      </a:endParaRPr>
                    </a:p>
                  </a:txBody>
                  <a:tcPr marL="68580" marR="68580" marT="0" marB="0">
                    <a:solidFill>
                      <a:schemeClr val="bg1"/>
                    </a:solidFill>
                  </a:tcPr>
                </a:tc>
              </a:tr>
            </a:tbl>
          </a:graphicData>
        </a:graphic>
      </p:graphicFrame>
      <p:sp>
        <p:nvSpPr>
          <p:cNvPr id="8" name="TextBox 7"/>
          <p:cNvSpPr txBox="1"/>
          <p:nvPr/>
        </p:nvSpPr>
        <p:spPr>
          <a:xfrm>
            <a:off x="323528" y="1412776"/>
            <a:ext cx="6540252" cy="646331"/>
          </a:xfrm>
          <a:prstGeom prst="rect">
            <a:avLst/>
          </a:prstGeom>
          <a:noFill/>
        </p:spPr>
        <p:txBody>
          <a:bodyPr wrap="none" rtlCol="0">
            <a:spAutoFit/>
          </a:bodyPr>
          <a:lstStyle/>
          <a:p>
            <a:r>
              <a:rPr lang="en-AU" sz="1800" dirty="0" smtClean="0">
                <a:latin typeface="+mn-lt"/>
              </a:rPr>
              <a:t>Regression: </a:t>
            </a:r>
          </a:p>
          <a:p>
            <a:r>
              <a:rPr lang="en-AU" sz="1800" dirty="0" smtClean="0">
                <a:latin typeface="+mn-lt"/>
              </a:rPr>
              <a:t>	mother’s diet score &amp; food environment scores</a:t>
            </a:r>
            <a:endParaRPr lang="en-US" sz="1800" dirty="0">
              <a:latin typeface="+mn-lt"/>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536" y="476672"/>
            <a:ext cx="7680772" cy="809625"/>
          </a:xfrm>
        </p:spPr>
        <p:txBody>
          <a:bodyPr/>
          <a:lstStyle/>
          <a:p>
            <a:r>
              <a:rPr lang="en-US" dirty="0" smtClean="0">
                <a:ea typeface="ＭＳ Ｐゴシック" pitchFamily="34" charset="-128"/>
              </a:rPr>
              <a:t>Summary and implications</a:t>
            </a:r>
          </a:p>
        </p:txBody>
      </p:sp>
      <p:sp>
        <p:nvSpPr>
          <p:cNvPr id="7173" name="Rectangle 6"/>
          <p:cNvSpPr>
            <a:spLocks noChangeArrowheads="1"/>
          </p:cNvSpPr>
          <p:nvPr/>
        </p:nvSpPr>
        <p:spPr bwMode="auto">
          <a:xfrm>
            <a:off x="467544" y="1628800"/>
            <a:ext cx="8135937" cy="2880345"/>
          </a:xfrm>
          <a:prstGeom prst="rect">
            <a:avLst/>
          </a:prstGeom>
          <a:noFill/>
          <a:ln w="9525">
            <a:noFill/>
            <a:miter lim="800000"/>
            <a:headEnd/>
            <a:tailEnd/>
          </a:ln>
        </p:spPr>
        <p:txBody>
          <a:bodyPr/>
          <a:lstStyle/>
          <a:p>
            <a:pPr marL="342900" indent="-342900">
              <a:lnSpc>
                <a:spcPct val="110000"/>
              </a:lnSpc>
              <a:spcBef>
                <a:spcPct val="50000"/>
              </a:spcBef>
              <a:spcAft>
                <a:spcPct val="30000"/>
              </a:spcAft>
              <a:buClr>
                <a:srgbClr val="920049"/>
              </a:buClr>
              <a:buFontTx/>
              <a:buChar char="•"/>
            </a:pPr>
            <a:r>
              <a:rPr lang="en-US" sz="2000" b="1" i="1" dirty="0">
                <a:latin typeface="Verdana" pitchFamily="34" charset="0"/>
              </a:rPr>
              <a:t>The direction of relationships between food outlet accessibility and dietary quality differ by education level </a:t>
            </a:r>
          </a:p>
          <a:p>
            <a:pPr algn="l" eaLnBrk="1" hangingPunct="1">
              <a:lnSpc>
                <a:spcPct val="110000"/>
              </a:lnSpc>
              <a:spcBef>
                <a:spcPct val="50000"/>
              </a:spcBef>
              <a:spcAft>
                <a:spcPct val="30000"/>
              </a:spcAft>
              <a:buClr>
                <a:srgbClr val="920049"/>
              </a:buClr>
            </a:pPr>
            <a:endParaRPr lang="en-US" sz="2000" b="1" i="1" dirty="0" smtClean="0">
              <a:latin typeface="Verdana" pitchFamily="34" charset="0"/>
            </a:endParaRPr>
          </a:p>
          <a:p>
            <a:pPr algn="l" eaLnBrk="1" hangingPunct="1">
              <a:lnSpc>
                <a:spcPct val="110000"/>
              </a:lnSpc>
              <a:spcBef>
                <a:spcPct val="50000"/>
              </a:spcBef>
              <a:spcAft>
                <a:spcPct val="30000"/>
              </a:spcAft>
              <a:buClr>
                <a:srgbClr val="920049"/>
              </a:buClr>
            </a:pPr>
            <a:endParaRPr lang="en-US" sz="2000" b="1" i="1" dirty="0" smtClean="0">
              <a:latin typeface="Verdana" pitchFamily="34" charset="0"/>
            </a:endParaRPr>
          </a:p>
          <a:p>
            <a:pPr marL="342900" indent="-342900" algn="l" eaLnBrk="1" hangingPunct="1">
              <a:lnSpc>
                <a:spcPct val="110000"/>
              </a:lnSpc>
              <a:spcBef>
                <a:spcPct val="50000"/>
              </a:spcBef>
              <a:spcAft>
                <a:spcPct val="30000"/>
              </a:spcAft>
              <a:buClr>
                <a:srgbClr val="920049"/>
              </a:buClr>
              <a:buFontTx/>
              <a:buChar char="•"/>
            </a:pPr>
            <a:r>
              <a:rPr lang="en-US" sz="2000" b="1" i="1" dirty="0" smtClean="0">
                <a:latin typeface="Verdana" pitchFamily="34" charset="0"/>
              </a:rPr>
              <a:t>Less healthy food outlets are more prevalent than healthier food outlets</a:t>
            </a:r>
          </a:p>
          <a:p>
            <a:pPr marL="342900" indent="-342900" algn="l" eaLnBrk="1" hangingPunct="1">
              <a:lnSpc>
                <a:spcPct val="110000"/>
              </a:lnSpc>
              <a:spcBef>
                <a:spcPct val="50000"/>
              </a:spcBef>
              <a:spcAft>
                <a:spcPct val="30000"/>
              </a:spcAft>
              <a:buClr>
                <a:srgbClr val="920049"/>
              </a:buClr>
              <a:buFontTx/>
              <a:buChar char="•"/>
            </a:pPr>
            <a:endParaRPr lang="en-US" sz="2000" b="1" i="1" dirty="0" smtClean="0">
              <a:latin typeface="Verdana" pitchFamily="34" charset="0"/>
            </a:endParaRPr>
          </a:p>
          <a:p>
            <a:pPr marL="342900" indent="-342900" algn="l" eaLnBrk="1" hangingPunct="1">
              <a:lnSpc>
                <a:spcPct val="110000"/>
              </a:lnSpc>
              <a:spcBef>
                <a:spcPct val="50000"/>
              </a:spcBef>
              <a:spcAft>
                <a:spcPct val="30000"/>
              </a:spcAft>
              <a:buClr>
                <a:srgbClr val="920049"/>
              </a:buClr>
              <a:buFontTx/>
              <a:buChar char="•"/>
            </a:pPr>
            <a:endParaRPr lang="en-US" sz="800" b="1" i="1" dirty="0" smtClean="0">
              <a:latin typeface="Verdana" pitchFamily="34" charset="0"/>
            </a:endParaRPr>
          </a:p>
          <a:p>
            <a:pPr marL="342900" indent="-342900" algn="l">
              <a:spcBef>
                <a:spcPct val="20000"/>
              </a:spcBef>
              <a:buClr>
                <a:srgbClr val="920049"/>
              </a:buClr>
            </a:pPr>
            <a:endParaRPr lang="en-US" sz="1600" dirty="0">
              <a:latin typeface="Verdana" pitchFamily="34" charset="0"/>
            </a:endParaRPr>
          </a:p>
        </p:txBody>
      </p:sp>
      <p:pic>
        <p:nvPicPr>
          <p:cNvPr id="11" name="Picture 7" descr="Picture1.png"/>
          <p:cNvPicPr>
            <a:picLocks noChangeAspect="1"/>
          </p:cNvPicPr>
          <p:nvPr/>
        </p:nvPicPr>
        <p:blipFill>
          <a:blip r:embed="rId3"/>
          <a:srcRect/>
          <a:stretch>
            <a:fillRect/>
          </a:stretch>
        </p:blipFill>
        <p:spPr bwMode="auto">
          <a:xfrm>
            <a:off x="6588224" y="5121029"/>
            <a:ext cx="2357452" cy="1548331"/>
          </a:xfrm>
          <a:prstGeom prst="ellipse">
            <a:avLst/>
          </a:prstGeom>
          <a:ln>
            <a:noFill/>
          </a:ln>
          <a:effectLst>
            <a:softEdge rad="112500"/>
          </a:effectLst>
        </p:spPr>
      </p:pic>
      <p:sp>
        <p:nvSpPr>
          <p:cNvPr id="7" name="Rectangle 6"/>
          <p:cNvSpPr>
            <a:spLocks noChangeArrowheads="1"/>
          </p:cNvSpPr>
          <p:nvPr/>
        </p:nvSpPr>
        <p:spPr bwMode="auto">
          <a:xfrm>
            <a:off x="540519" y="2636912"/>
            <a:ext cx="8135937" cy="2880345"/>
          </a:xfrm>
          <a:prstGeom prst="rect">
            <a:avLst/>
          </a:prstGeom>
          <a:noFill/>
          <a:ln w="9525">
            <a:noFill/>
            <a:miter lim="800000"/>
            <a:headEnd/>
            <a:tailEnd/>
          </a:ln>
        </p:spPr>
        <p:txBody>
          <a:bodyPr/>
          <a:lstStyle/>
          <a:p>
            <a:pPr marL="342900" lvl="1" indent="-342900">
              <a:lnSpc>
                <a:spcPct val="110000"/>
              </a:lnSpc>
              <a:spcBef>
                <a:spcPct val="50000"/>
              </a:spcBef>
              <a:spcAft>
                <a:spcPct val="30000"/>
              </a:spcAft>
              <a:buClr>
                <a:srgbClr val="920049"/>
              </a:buClr>
              <a:buFont typeface="Wingdings" pitchFamily="2" charset="2"/>
              <a:buChar char="Ø"/>
            </a:pPr>
            <a:r>
              <a:rPr lang="en-AU" sz="1800" dirty="0">
                <a:latin typeface="Verdana" panose="020B0604030504040204" pitchFamily="34" charset="0"/>
                <a:ea typeface="Verdana" panose="020B0604030504040204" pitchFamily="34" charset="0"/>
                <a:cs typeface="Verdana" panose="020B0604030504040204" pitchFamily="34" charset="0"/>
              </a:rPr>
              <a:t>Mothers’ with higher education levels may be less susceptible to poorer food outlet exposures than mothers with low education</a:t>
            </a:r>
            <a:r>
              <a:rPr lang="en-AU" sz="1800" dirty="0" smtClean="0">
                <a:latin typeface="Verdana" panose="020B0604030504040204" pitchFamily="34" charset="0"/>
                <a:ea typeface="Verdana" panose="020B0604030504040204" pitchFamily="34" charset="0"/>
                <a:cs typeface="Verdana" panose="020B0604030504040204" pitchFamily="34" charset="0"/>
              </a:rPr>
              <a:t>.</a:t>
            </a:r>
          </a:p>
          <a:p>
            <a:pPr marL="342900" lvl="1" indent="-342900">
              <a:lnSpc>
                <a:spcPct val="110000"/>
              </a:lnSpc>
              <a:spcBef>
                <a:spcPct val="50000"/>
              </a:spcBef>
              <a:spcAft>
                <a:spcPct val="30000"/>
              </a:spcAft>
              <a:buClr>
                <a:srgbClr val="920049"/>
              </a:buClr>
              <a:buFont typeface="Wingdings" pitchFamily="2" charset="2"/>
              <a:buChar char="Ø"/>
            </a:pPr>
            <a:r>
              <a:rPr lang="en-US" sz="1800" dirty="0" smtClean="0">
                <a:latin typeface="+mn-lt"/>
              </a:rPr>
              <a:t>Further research testing educational moderation effects is needed</a:t>
            </a:r>
          </a:p>
          <a:p>
            <a:pPr marL="0" lvl="1">
              <a:lnSpc>
                <a:spcPct val="110000"/>
              </a:lnSpc>
              <a:spcBef>
                <a:spcPct val="50000"/>
              </a:spcBef>
              <a:spcAft>
                <a:spcPct val="30000"/>
              </a:spcAft>
              <a:buClr>
                <a:srgbClr val="920049"/>
              </a:buClr>
            </a:pPr>
            <a:endParaRPr lang="en-US" sz="1800" dirty="0" smtClean="0">
              <a:latin typeface="+mn-lt"/>
            </a:endParaRPr>
          </a:p>
          <a:p>
            <a:pPr marL="342900" lvl="1" indent="-342900">
              <a:lnSpc>
                <a:spcPct val="110000"/>
              </a:lnSpc>
              <a:spcBef>
                <a:spcPct val="50000"/>
              </a:spcBef>
              <a:spcAft>
                <a:spcPct val="30000"/>
              </a:spcAft>
              <a:buClr>
                <a:srgbClr val="920049"/>
              </a:buClr>
              <a:buFont typeface="Wingdings" pitchFamily="2" charset="2"/>
              <a:buChar char="Ø"/>
            </a:pPr>
            <a:endParaRPr lang="en-US" sz="800" dirty="0" smtClean="0">
              <a:latin typeface="+mn-lt"/>
            </a:endParaRPr>
          </a:p>
          <a:p>
            <a:pPr marL="342900" lvl="1" indent="-342900">
              <a:lnSpc>
                <a:spcPct val="110000"/>
              </a:lnSpc>
              <a:spcBef>
                <a:spcPct val="50000"/>
              </a:spcBef>
              <a:spcAft>
                <a:spcPct val="30000"/>
              </a:spcAft>
              <a:buClr>
                <a:srgbClr val="920049"/>
              </a:buClr>
              <a:buFont typeface="Wingdings" pitchFamily="2" charset="2"/>
              <a:buChar char="Ø"/>
            </a:pPr>
            <a:r>
              <a:rPr lang="en-US" sz="1800" dirty="0" smtClean="0">
                <a:latin typeface="+mn-lt"/>
              </a:rPr>
              <a:t>Local authorities could improve the imbalance through planning restrictions, particularly in more deprived areas</a:t>
            </a:r>
            <a:endParaRPr lang="en-US" sz="1800" b="1" i="1" dirty="0" smtClean="0">
              <a:latin typeface="+mn-lt"/>
            </a:endParaRPr>
          </a:p>
          <a:p>
            <a:pPr marL="342900" lvl="1" indent="-342900">
              <a:lnSpc>
                <a:spcPct val="110000"/>
              </a:lnSpc>
              <a:spcBef>
                <a:spcPct val="50000"/>
              </a:spcBef>
              <a:spcAft>
                <a:spcPct val="30000"/>
              </a:spcAft>
              <a:buClr>
                <a:srgbClr val="920049"/>
              </a:buClr>
            </a:pPr>
            <a:endParaRPr lang="en-AU" sz="1800" dirty="0" smtClean="0">
              <a:latin typeface="+mn-lt"/>
            </a:endParaRPr>
          </a:p>
          <a:p>
            <a:pPr marL="0" lvl="1">
              <a:lnSpc>
                <a:spcPct val="110000"/>
              </a:lnSpc>
              <a:spcBef>
                <a:spcPct val="50000"/>
              </a:spcBef>
              <a:spcAft>
                <a:spcPct val="30000"/>
              </a:spcAft>
              <a:buClr>
                <a:srgbClr val="920049"/>
              </a:buClr>
            </a:pPr>
            <a:endParaRPr lang="en-AU" sz="1200" dirty="0">
              <a:latin typeface="+mn-lt"/>
            </a:endParaRPr>
          </a:p>
          <a:p>
            <a:pPr marL="0" lvl="1">
              <a:lnSpc>
                <a:spcPct val="110000"/>
              </a:lnSpc>
              <a:spcBef>
                <a:spcPct val="50000"/>
              </a:spcBef>
              <a:spcAft>
                <a:spcPct val="30000"/>
              </a:spcAft>
              <a:buClr>
                <a:srgbClr val="920049"/>
              </a:buClr>
            </a:pPr>
            <a:endParaRPr lang="en-AU" sz="1300" dirty="0" smtClean="0">
              <a:latin typeface="+mn-lt"/>
            </a:endParaRPr>
          </a:p>
          <a:p>
            <a:pPr algn="l">
              <a:spcBef>
                <a:spcPct val="20000"/>
              </a:spcBef>
              <a:buClr>
                <a:srgbClr val="920049"/>
              </a:buClr>
            </a:pPr>
            <a:endParaRPr lang="en-US" sz="1600" dirty="0">
              <a:latin typeface="Verdana" pitchFamily="34" charset="0"/>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ea typeface="ＭＳ Ｐゴシック" pitchFamily="34" charset="-128"/>
              </a:rPr>
              <a:t>Acknowledgements</a:t>
            </a:r>
          </a:p>
        </p:txBody>
      </p:sp>
      <p:pic>
        <p:nvPicPr>
          <p:cNvPr id="20483" name="Picture 5" descr="WG10-RGB-LEU.jpg"/>
          <p:cNvPicPr>
            <a:picLocks noChangeAspect="1"/>
          </p:cNvPicPr>
          <p:nvPr/>
        </p:nvPicPr>
        <p:blipFill>
          <a:blip r:embed="rId3"/>
          <a:srcRect/>
          <a:stretch>
            <a:fillRect/>
          </a:stretch>
        </p:blipFill>
        <p:spPr bwMode="auto">
          <a:xfrm>
            <a:off x="6781800" y="304800"/>
            <a:ext cx="2041525" cy="758825"/>
          </a:xfrm>
          <a:prstGeom prst="rect">
            <a:avLst/>
          </a:prstGeom>
          <a:noFill/>
          <a:ln w="9525">
            <a:noFill/>
            <a:miter lim="800000"/>
            <a:headEnd/>
            <a:tailEnd/>
          </a:ln>
        </p:spPr>
      </p:pic>
      <p:sp>
        <p:nvSpPr>
          <p:cNvPr id="20485" name="Content Placeholder 7"/>
          <p:cNvSpPr>
            <a:spLocks noGrp="1"/>
          </p:cNvSpPr>
          <p:nvPr>
            <p:ph sz="half" idx="1"/>
          </p:nvPr>
        </p:nvSpPr>
        <p:spPr>
          <a:xfrm>
            <a:off x="755650" y="1524000"/>
            <a:ext cx="7777163" cy="4572000"/>
          </a:xfrm>
        </p:spPr>
        <p:txBody>
          <a:bodyPr/>
          <a:lstStyle/>
          <a:p>
            <a:r>
              <a:rPr lang="en-GB" sz="1800" dirty="0" smtClean="0">
                <a:ea typeface="ＭＳ Ｐゴシック" pitchFamily="34" charset="-128"/>
              </a:rPr>
              <a:t>Thank you to the mothers who took part in our surveys</a:t>
            </a:r>
          </a:p>
          <a:p>
            <a:pPr>
              <a:buFontTx/>
              <a:buNone/>
            </a:pPr>
            <a:endParaRPr lang="en-GB" sz="1400" dirty="0" smtClean="0">
              <a:ea typeface="ＭＳ Ｐゴシック" pitchFamily="34" charset="-128"/>
            </a:endParaRPr>
          </a:p>
          <a:p>
            <a:r>
              <a:rPr lang="en-GB" sz="1800" dirty="0" smtClean="0">
                <a:ea typeface="ＭＳ Ｐゴシック" pitchFamily="34" charset="-128"/>
              </a:rPr>
              <a:t>My supervisors and collaborators: </a:t>
            </a:r>
          </a:p>
          <a:p>
            <a:pPr>
              <a:buNone/>
            </a:pPr>
            <a:r>
              <a:rPr lang="en-GB" sz="1400" dirty="0" smtClean="0">
                <a:ea typeface="ＭＳ Ｐゴシック" pitchFamily="34" charset="-128"/>
              </a:rPr>
              <a:t>	Dr Janis Baird		Prof Steve Cummins</a:t>
            </a:r>
          </a:p>
          <a:p>
            <a:pPr>
              <a:buNone/>
            </a:pPr>
            <a:r>
              <a:rPr lang="en-GB" sz="1400" dirty="0" smtClean="0">
                <a:ea typeface="ＭＳ Ｐゴシック" pitchFamily="34" charset="-128"/>
              </a:rPr>
              <a:t>	Prof Graham Moon 	Dr Daniel Lewis</a:t>
            </a:r>
          </a:p>
          <a:p>
            <a:pPr>
              <a:buNone/>
            </a:pPr>
            <a:r>
              <a:rPr lang="en-GB" sz="1400" dirty="0" smtClean="0">
                <a:ea typeface="ＭＳ Ｐゴシック" pitchFamily="34" charset="-128"/>
              </a:rPr>
              <a:t>	Prof Cyrus Cooper 	</a:t>
            </a:r>
          </a:p>
          <a:p>
            <a:pPr>
              <a:buNone/>
            </a:pPr>
            <a:endParaRPr lang="en-GB" sz="1400" dirty="0" smtClean="0">
              <a:ea typeface="ＭＳ Ｐゴシック" pitchFamily="34" charset="-128"/>
            </a:endParaRPr>
          </a:p>
          <a:p>
            <a:r>
              <a:rPr lang="en-GB" sz="1800" dirty="0" smtClean="0">
                <a:ea typeface="ＭＳ Ｐゴシック" pitchFamily="34" charset="-128"/>
              </a:rPr>
              <a:t>The Southampton Initiative for Health team	</a:t>
            </a:r>
          </a:p>
          <a:p>
            <a:endParaRPr lang="en-GB" sz="1800" dirty="0" smtClean="0">
              <a:ea typeface="ＭＳ Ｐゴシック" pitchFamily="34" charset="-128"/>
            </a:endParaRPr>
          </a:p>
          <a:p>
            <a:r>
              <a:rPr lang="en-GB" sz="1800" dirty="0" smtClean="0">
                <a:ea typeface="ＭＳ Ｐゴシック" pitchFamily="34" charset="-128"/>
              </a:rPr>
              <a:t>Students and field workers for assistance with data collection</a:t>
            </a:r>
            <a:endParaRPr lang="en-GB" sz="1400" dirty="0" smtClean="0">
              <a:ea typeface="ＭＳ Ｐゴシック" pitchFamily="34" charset="-128"/>
            </a:endParaRPr>
          </a:p>
          <a:p>
            <a:pPr lvl="1">
              <a:buFontTx/>
              <a:buNone/>
            </a:pPr>
            <a:r>
              <a:rPr lang="en-GB" sz="1400" dirty="0" smtClean="0">
                <a:ea typeface="ＭＳ Ｐゴシック" pitchFamily="34" charset="-128"/>
              </a:rPr>
              <a:t>	</a:t>
            </a:r>
          </a:p>
          <a:p>
            <a:pPr>
              <a:buFontTx/>
              <a:buNone/>
            </a:pPr>
            <a:r>
              <a:rPr lang="en-GB" sz="1800" dirty="0" smtClean="0">
                <a:ea typeface="ＭＳ Ｐゴシック" pitchFamily="34" charset="-128"/>
              </a:rPr>
              <a:t>	</a:t>
            </a:r>
          </a:p>
        </p:txBody>
      </p:sp>
      <p:pic>
        <p:nvPicPr>
          <p:cNvPr id="10" name="Picture 52" descr="G:\ADMIN\Logo's\BRU - Wellcome Trust logo's\nihrcolb RGB.jpg"/>
          <p:cNvPicPr>
            <a:picLocks noChangeAspect="1" noChangeArrowheads="1"/>
          </p:cNvPicPr>
          <p:nvPr/>
        </p:nvPicPr>
        <p:blipFill>
          <a:blip r:embed="rId4"/>
          <a:srcRect/>
          <a:stretch>
            <a:fillRect/>
          </a:stretch>
        </p:blipFill>
        <p:spPr bwMode="auto">
          <a:xfrm>
            <a:off x="6300192" y="5373216"/>
            <a:ext cx="2376264" cy="82398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descr="029382_e172b7e1"/>
          <p:cNvPicPr>
            <a:picLocks noChangeAspect="1" noChangeArrowheads="1"/>
          </p:cNvPicPr>
          <p:nvPr/>
        </p:nvPicPr>
        <p:blipFill>
          <a:blip r:embed="rId4"/>
          <a:srcRect/>
          <a:stretch>
            <a:fillRect/>
          </a:stretch>
        </p:blipFill>
        <p:spPr bwMode="auto">
          <a:xfrm>
            <a:off x="1043608" y="1365340"/>
            <a:ext cx="4634753" cy="3476343"/>
          </a:xfrm>
          <a:prstGeom prst="rect">
            <a:avLst/>
          </a:prstGeom>
          <a:noFill/>
          <a:ln w="9525">
            <a:noFill/>
            <a:miter lim="800000"/>
            <a:headEnd/>
            <a:tailEnd/>
          </a:ln>
        </p:spPr>
      </p:pic>
      <p:sp>
        <p:nvSpPr>
          <p:cNvPr id="6146" name="TextBox 5"/>
          <p:cNvSpPr txBox="1">
            <a:spLocks noChangeArrowheads="1"/>
          </p:cNvSpPr>
          <p:nvPr/>
        </p:nvSpPr>
        <p:spPr bwMode="auto">
          <a:xfrm>
            <a:off x="251520" y="1052736"/>
            <a:ext cx="8642350" cy="461962"/>
          </a:xfrm>
          <a:prstGeom prst="rect">
            <a:avLst/>
          </a:prstGeom>
          <a:solidFill>
            <a:schemeClr val="bg1"/>
          </a:solidFill>
          <a:ln w="9525">
            <a:noFill/>
            <a:miter lim="800000"/>
            <a:headEnd/>
            <a:tailEnd/>
          </a:ln>
        </p:spPr>
        <p:txBody>
          <a:bodyPr>
            <a:spAutoFit/>
          </a:bodyPr>
          <a:lstStyle/>
          <a:p>
            <a:pPr algn="ctr" eaLnBrk="0" hangingPunct="0"/>
            <a:endParaRPr lang="en-GB"/>
          </a:p>
        </p:txBody>
      </p:sp>
      <p:sp>
        <p:nvSpPr>
          <p:cNvPr id="6148" name="TextBox 6"/>
          <p:cNvSpPr txBox="1">
            <a:spLocks noChangeArrowheads="1"/>
          </p:cNvSpPr>
          <p:nvPr/>
        </p:nvSpPr>
        <p:spPr bwMode="auto">
          <a:xfrm>
            <a:off x="468313" y="6453188"/>
            <a:ext cx="1943100" cy="461962"/>
          </a:xfrm>
          <a:prstGeom prst="rect">
            <a:avLst/>
          </a:prstGeom>
          <a:solidFill>
            <a:schemeClr val="bg1"/>
          </a:solidFill>
          <a:ln w="9525">
            <a:noFill/>
            <a:miter lim="800000"/>
            <a:headEnd/>
            <a:tailEnd/>
          </a:ln>
        </p:spPr>
        <p:txBody>
          <a:bodyPr>
            <a:spAutoFit/>
          </a:bodyPr>
          <a:lstStyle/>
          <a:p>
            <a:pPr algn="ctr" eaLnBrk="0" hangingPunct="0"/>
            <a:endParaRPr lang="en-GB"/>
          </a:p>
        </p:txBody>
      </p:sp>
      <p:sp>
        <p:nvSpPr>
          <p:cNvPr id="6" name="Rectangle 2"/>
          <p:cNvSpPr txBox="1">
            <a:spLocks noChangeArrowheads="1"/>
          </p:cNvSpPr>
          <p:nvPr/>
        </p:nvSpPr>
        <p:spPr>
          <a:xfrm>
            <a:off x="539552" y="404664"/>
            <a:ext cx="3744416" cy="8096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chemeClr val="tx1"/>
              </a:solidFill>
              <a:effectLst/>
              <a:uLnTx/>
              <a:uFillTx/>
              <a:latin typeface="+mj-lt"/>
              <a:ea typeface="ＭＳ Ｐゴシック" pitchFamily="34" charset="-128"/>
              <a:cs typeface="ＭＳ Ｐゴシック"/>
            </a:endParaRPr>
          </a:p>
        </p:txBody>
      </p:sp>
      <p:graphicFrame>
        <p:nvGraphicFramePr>
          <p:cNvPr id="10" name="Object 18"/>
          <p:cNvGraphicFramePr>
            <a:graphicFrameLocks noChangeAspect="1"/>
          </p:cNvGraphicFramePr>
          <p:nvPr>
            <p:extLst>
              <p:ext uri="{D42A27DB-BD31-4B8C-83A1-F6EECF244321}">
                <p14:modId xmlns:p14="http://schemas.microsoft.com/office/powerpoint/2010/main" val="3948811572"/>
              </p:ext>
            </p:extLst>
          </p:nvPr>
        </p:nvGraphicFramePr>
        <p:xfrm>
          <a:off x="4067944" y="4412403"/>
          <a:ext cx="2663974" cy="1870228"/>
        </p:xfrm>
        <a:graphic>
          <a:graphicData uri="http://schemas.openxmlformats.org/presentationml/2006/ole">
            <mc:AlternateContent xmlns:mc="http://schemas.openxmlformats.org/markup-compatibility/2006">
              <mc:Choice xmlns:v="urn:schemas-microsoft-com:vml" Requires="v">
                <p:oleObj spid="_x0000_s196639" name="Bitmap Image" r:id="rId5" imgW="3505689" imgH="2561905" progId="PBrush">
                  <p:embed/>
                </p:oleObj>
              </mc:Choice>
              <mc:Fallback>
                <p:oleObj name="Bitmap Image" r:id="rId5" imgW="3505689" imgH="2561905"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944" y="4412403"/>
                        <a:ext cx="2663974" cy="1870228"/>
                      </a:xfrm>
                      <a:prstGeom prst="rect">
                        <a:avLst/>
                      </a:prstGeom>
                      <a:noFill/>
                      <a:ln>
                        <a:noFill/>
                      </a:ln>
                      <a:effectLst/>
                    </p:spPr>
                  </p:pic>
                </p:oleObj>
              </mc:Fallback>
            </mc:AlternateContent>
          </a:graphicData>
        </a:graphic>
      </p:graphicFrame>
      <p:pic>
        <p:nvPicPr>
          <p:cNvPr id="11" name="Picture 2" descr="http://cdn2.theigroup.co.uk/storeimages/kfc-dunstable-12080836-large.jpg"/>
          <p:cNvPicPr>
            <a:picLocks noChangeAspect="1" noChangeArrowheads="1"/>
          </p:cNvPicPr>
          <p:nvPr/>
        </p:nvPicPr>
        <p:blipFill rotWithShape="1">
          <a:blip r:embed="rId7">
            <a:extLst>
              <a:ext uri="{28A0092B-C50C-407E-A947-70E740481C1C}">
                <a14:useLocalDpi xmlns:a14="http://schemas.microsoft.com/office/drawing/2010/main" val="0"/>
              </a:ext>
            </a:extLst>
          </a:blip>
          <a:srcRect l="20886" r="4205" b="14182"/>
          <a:stretch/>
        </p:blipFill>
        <p:spPr bwMode="auto">
          <a:xfrm>
            <a:off x="4779786" y="2348880"/>
            <a:ext cx="2566005" cy="22047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207786" y="5853351"/>
            <a:ext cx="4572000" cy="461665"/>
          </a:xfrm>
          <a:prstGeom prst="rect">
            <a:avLst/>
          </a:prstGeom>
          <a:noFill/>
          <a:ln w="9525">
            <a:noFill/>
            <a:miter lim="800000"/>
            <a:headEnd/>
            <a:tailEnd/>
          </a:ln>
        </p:spPr>
        <p:txBody>
          <a:bodyPr>
            <a:spAutoFit/>
          </a:bodyPr>
          <a:lstStyle/>
          <a:p>
            <a:pPr algn="l"/>
            <a:r>
              <a:rPr lang="en-GB" sz="1200" dirty="0" smtClean="0">
                <a:latin typeface="Verdana" pitchFamily="34" charset="0"/>
              </a:rPr>
              <a:t>Black et al, Health &amp; Place 2014</a:t>
            </a:r>
          </a:p>
          <a:p>
            <a:pPr algn="l"/>
            <a:r>
              <a:rPr lang="en-GB" sz="1200" dirty="0" err="1" smtClean="0">
                <a:latin typeface="Verdana" pitchFamily="34" charset="0"/>
              </a:rPr>
              <a:t>Caspi</a:t>
            </a:r>
            <a:r>
              <a:rPr lang="en-GB" sz="1200" dirty="0" smtClean="0">
                <a:latin typeface="Verdana" pitchFamily="34" charset="0"/>
              </a:rPr>
              <a:t> </a:t>
            </a:r>
            <a:r>
              <a:rPr lang="en-GB" sz="1200" dirty="0">
                <a:latin typeface="Verdana" pitchFamily="34" charset="0"/>
              </a:rPr>
              <a:t>et </a:t>
            </a:r>
            <a:r>
              <a:rPr lang="en-GB" sz="1200" dirty="0" smtClean="0">
                <a:latin typeface="Verdana" pitchFamily="34" charset="0"/>
              </a:rPr>
              <a:t>al, Health &amp; Place 2012</a:t>
            </a:r>
            <a:endParaRPr lang="en-GB" sz="1200" dirty="0">
              <a:latin typeface="Verdana" pitchFamily="34"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1520" y="476672"/>
            <a:ext cx="7824788" cy="809625"/>
          </a:xfrm>
        </p:spPr>
        <p:txBody>
          <a:bodyPr/>
          <a:lstStyle/>
          <a:p>
            <a:r>
              <a:rPr lang="en-US" dirty="0" smtClean="0">
                <a:ea typeface="ＭＳ Ｐゴシック" pitchFamily="34" charset="-128"/>
              </a:rPr>
              <a:t>Methodological limitations</a:t>
            </a:r>
          </a:p>
        </p:txBody>
      </p:sp>
      <p:sp>
        <p:nvSpPr>
          <p:cNvPr id="7175" name="Rectangle 6"/>
          <p:cNvSpPr>
            <a:spLocks noChangeArrowheads="1"/>
          </p:cNvSpPr>
          <p:nvPr/>
        </p:nvSpPr>
        <p:spPr bwMode="auto">
          <a:xfrm>
            <a:off x="269081" y="5733256"/>
            <a:ext cx="4572000" cy="461665"/>
          </a:xfrm>
          <a:prstGeom prst="rect">
            <a:avLst/>
          </a:prstGeom>
          <a:noFill/>
          <a:ln w="9525">
            <a:noFill/>
            <a:miter lim="800000"/>
            <a:headEnd/>
            <a:tailEnd/>
          </a:ln>
        </p:spPr>
        <p:txBody>
          <a:bodyPr>
            <a:spAutoFit/>
          </a:bodyPr>
          <a:lstStyle/>
          <a:p>
            <a:pPr algn="l"/>
            <a:r>
              <a:rPr lang="en-GB" sz="1200" dirty="0" err="1" smtClean="0">
                <a:latin typeface="Verdana" pitchFamily="34" charset="0"/>
              </a:rPr>
              <a:t>Perchoux</a:t>
            </a:r>
            <a:r>
              <a:rPr lang="en-GB" sz="1200" dirty="0" smtClean="0">
                <a:latin typeface="Verdana" pitchFamily="34" charset="0"/>
              </a:rPr>
              <a:t> </a:t>
            </a:r>
            <a:r>
              <a:rPr lang="en-GB" sz="1200" dirty="0">
                <a:latin typeface="Verdana" pitchFamily="34" charset="0"/>
              </a:rPr>
              <a:t>et </a:t>
            </a:r>
            <a:r>
              <a:rPr lang="en-GB" sz="1200" dirty="0" smtClean="0">
                <a:latin typeface="Verdana" pitchFamily="34" charset="0"/>
              </a:rPr>
              <a:t>al, Health &amp; Place 2013</a:t>
            </a:r>
            <a:endParaRPr lang="en-GB" sz="1200" dirty="0">
              <a:latin typeface="Verdana" pitchFamily="34" charset="0"/>
            </a:endParaRPr>
          </a:p>
          <a:p>
            <a:pPr algn="l"/>
            <a:r>
              <a:rPr lang="en-GB" sz="1200" dirty="0" err="1" smtClean="0">
                <a:latin typeface="Verdana" pitchFamily="34" charset="0"/>
              </a:rPr>
              <a:t>Zenk</a:t>
            </a:r>
            <a:r>
              <a:rPr lang="en-GB" sz="1200" dirty="0" smtClean="0">
                <a:latin typeface="Verdana" pitchFamily="34" charset="0"/>
              </a:rPr>
              <a:t> et al, Health &amp; Place 2011</a:t>
            </a:r>
            <a:endParaRPr lang="en-GB" sz="1200" dirty="0">
              <a:latin typeface="Verdana" pitchFamily="34" charset="0"/>
            </a:endParaRPr>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556792"/>
            <a:ext cx="5048250" cy="2824480"/>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3463018"/>
            <a:ext cx="4991100" cy="2828925"/>
          </a:xfrm>
          <a:prstGeom prst="rect">
            <a:avLst/>
          </a:prstGeom>
          <a:noFill/>
          <a:ln>
            <a:noFill/>
          </a:ln>
        </p:spPr>
      </p:pic>
      <p:sp>
        <p:nvSpPr>
          <p:cNvPr id="13" name="Text Box 4"/>
          <p:cNvSpPr txBox="1">
            <a:spLocks noChangeArrowheads="1"/>
          </p:cNvSpPr>
          <p:nvPr/>
        </p:nvSpPr>
        <p:spPr bwMode="auto">
          <a:xfrm>
            <a:off x="269081" y="4877480"/>
            <a:ext cx="7452320" cy="1774845"/>
          </a:xfrm>
          <a:prstGeom prst="rect">
            <a:avLst/>
          </a:prstGeom>
          <a:solidFill>
            <a:schemeClr val="bg1"/>
          </a:solidFill>
          <a:ln w="9525">
            <a:solidFill>
              <a:srgbClr val="9A044B"/>
            </a:solidFill>
            <a:miter lim="800000"/>
            <a:headEnd/>
            <a:tailEnd/>
          </a:ln>
        </p:spPr>
        <p:txBody>
          <a:bodyPr wrap="square">
            <a:spAutoFit/>
          </a:bodyPr>
          <a:lstStyle/>
          <a:p>
            <a:pPr>
              <a:spcAft>
                <a:spcPts val="1000"/>
              </a:spcAft>
            </a:pPr>
            <a:r>
              <a:rPr lang="en-GB" sz="2000" b="1" i="1" dirty="0" smtClean="0">
                <a:solidFill>
                  <a:srgbClr val="9A0000"/>
                </a:solidFill>
                <a:latin typeface="+mn-lt"/>
              </a:rPr>
              <a:t>Few studies have:</a:t>
            </a:r>
          </a:p>
          <a:p>
            <a:pPr>
              <a:lnSpc>
                <a:spcPct val="150000"/>
              </a:lnSpc>
              <a:spcAft>
                <a:spcPts val="0"/>
              </a:spcAft>
              <a:buFont typeface="Arial" pitchFamily="34" charset="0"/>
              <a:buChar char="•"/>
            </a:pPr>
            <a:r>
              <a:rPr lang="en-GB" sz="1800" dirty="0" smtClean="0">
                <a:solidFill>
                  <a:srgbClr val="9A0000"/>
                </a:solidFill>
                <a:latin typeface="+mn-lt"/>
              </a:rPr>
              <a:t> Linked activity space exposures to dietary outcomes</a:t>
            </a:r>
          </a:p>
          <a:p>
            <a:pPr>
              <a:lnSpc>
                <a:spcPct val="150000"/>
              </a:lnSpc>
              <a:spcAft>
                <a:spcPts val="0"/>
              </a:spcAft>
              <a:buFont typeface="Arial" pitchFamily="34" charset="0"/>
              <a:buChar char="•"/>
            </a:pPr>
            <a:r>
              <a:rPr lang="en-GB" sz="1800" dirty="0" smtClean="0">
                <a:solidFill>
                  <a:srgbClr val="9A0000"/>
                </a:solidFill>
                <a:latin typeface="+mn-lt"/>
              </a:rPr>
              <a:t> Measured the full range of food outlets</a:t>
            </a:r>
          </a:p>
          <a:p>
            <a:pPr>
              <a:lnSpc>
                <a:spcPct val="150000"/>
              </a:lnSpc>
              <a:spcAft>
                <a:spcPts val="0"/>
              </a:spcAft>
              <a:buFont typeface="Arial" pitchFamily="34" charset="0"/>
              <a:buChar char="•"/>
            </a:pPr>
            <a:r>
              <a:rPr lang="en-GB" sz="1800" dirty="0" smtClean="0">
                <a:solidFill>
                  <a:srgbClr val="9A0000"/>
                </a:solidFill>
                <a:latin typeface="+mn-lt"/>
              </a:rPr>
              <a:t> Assessed the moderating role of level of education </a:t>
            </a:r>
          </a:p>
        </p:txBody>
      </p:sp>
      <p:sp>
        <p:nvSpPr>
          <p:cNvPr id="4" name="TextBox 3"/>
          <p:cNvSpPr txBox="1"/>
          <p:nvPr/>
        </p:nvSpPr>
        <p:spPr>
          <a:xfrm>
            <a:off x="5580112" y="2204864"/>
            <a:ext cx="3096344" cy="461665"/>
          </a:xfrm>
          <a:prstGeom prst="rect">
            <a:avLst/>
          </a:prstGeom>
          <a:noFill/>
        </p:spPr>
        <p:txBody>
          <a:bodyPr wrap="square" rtlCol="0">
            <a:spAutoFit/>
          </a:bodyPr>
          <a:lstStyle/>
          <a:p>
            <a:r>
              <a:rPr lang="en-GB" sz="1200" dirty="0" smtClean="0">
                <a:latin typeface="Verdana" panose="020B0604030504040204" pitchFamily="34" charset="0"/>
                <a:ea typeface="Verdana" panose="020B0604030504040204" pitchFamily="34" charset="0"/>
                <a:cs typeface="Verdana" panose="020B0604030504040204" pitchFamily="34" charset="0"/>
              </a:rPr>
              <a:t>Food outlets</a:t>
            </a:r>
          </a:p>
          <a:p>
            <a:r>
              <a:rPr lang="en-GB" sz="1200" dirty="0" smtClean="0">
                <a:latin typeface="Verdana" panose="020B0604030504040204" pitchFamily="34" charset="0"/>
                <a:ea typeface="Verdana" panose="020B0604030504040204" pitchFamily="34" charset="0"/>
                <a:cs typeface="Verdana" panose="020B0604030504040204" pitchFamily="34" charset="0"/>
              </a:rPr>
              <a:t>Home/ frequently visited locations</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Oval 4"/>
          <p:cNvSpPr/>
          <p:nvPr/>
        </p:nvSpPr>
        <p:spPr bwMode="auto">
          <a:xfrm>
            <a:off x="5544108" y="2309053"/>
            <a:ext cx="45719" cy="45719"/>
          </a:xfrm>
          <a:prstGeom prst="ellipse">
            <a:avLst/>
          </a:prstGeom>
          <a:solidFill>
            <a:srgbClr val="C00000"/>
          </a:solidFill>
          <a:ln w="508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05" charset="0"/>
            </a:endParaRPr>
          </a:p>
        </p:txBody>
      </p:sp>
      <p:sp>
        <p:nvSpPr>
          <p:cNvPr id="14" name="Oval 13"/>
          <p:cNvSpPr/>
          <p:nvPr/>
        </p:nvSpPr>
        <p:spPr bwMode="auto">
          <a:xfrm flipV="1">
            <a:off x="5534393" y="2492896"/>
            <a:ext cx="45719" cy="45719"/>
          </a:xfrm>
          <a:prstGeom prst="ellipse">
            <a:avLst/>
          </a:prstGeom>
          <a:solidFill>
            <a:srgbClr val="FFFF00"/>
          </a:solidFill>
          <a:ln w="5080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05" charset="0"/>
            </a:endParaRPr>
          </a:p>
        </p:txBody>
      </p:sp>
    </p:spTree>
    <p:extLst>
      <p:ext uri="{BB962C8B-B14F-4D97-AF65-F5344CB8AC3E}">
        <p14:creationId xmlns:p14="http://schemas.microsoft.com/office/powerpoint/2010/main" val="29804588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034210" y="1268760"/>
            <a:ext cx="2858270" cy="288032"/>
          </a:xfrm>
          <a:prstGeom prst="rect">
            <a:avLst/>
          </a:prstGeom>
          <a:solidFill>
            <a:schemeClr val="bg1"/>
          </a:solidFill>
          <a:ln w="508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solidFill>
                  <a:schemeClr val="bg1"/>
                </a:solidFill>
              </a:ln>
              <a:solidFill>
                <a:schemeClr val="accent3"/>
              </a:solidFill>
              <a:effectLst/>
              <a:latin typeface="Times" pitchFamily="-105" charset="0"/>
            </a:endParaRPr>
          </a:p>
        </p:txBody>
      </p:sp>
      <p:graphicFrame>
        <p:nvGraphicFramePr>
          <p:cNvPr id="168962" name="Object 11"/>
          <p:cNvGraphicFramePr>
            <a:graphicFrameLocks noChangeAspect="1"/>
          </p:cNvGraphicFramePr>
          <p:nvPr>
            <p:extLst>
              <p:ext uri="{D42A27DB-BD31-4B8C-83A1-F6EECF244321}">
                <p14:modId xmlns:p14="http://schemas.microsoft.com/office/powerpoint/2010/main" val="1134486668"/>
              </p:ext>
            </p:extLst>
          </p:nvPr>
        </p:nvGraphicFramePr>
        <p:xfrm>
          <a:off x="251520" y="404664"/>
          <a:ext cx="5782690" cy="4104456"/>
        </p:xfrm>
        <a:graphic>
          <a:graphicData uri="http://schemas.openxmlformats.org/presentationml/2006/ole">
            <mc:AlternateContent xmlns:mc="http://schemas.openxmlformats.org/markup-compatibility/2006">
              <mc:Choice xmlns:v="urn:schemas-microsoft-com:vml" Requires="v">
                <p:oleObj spid="_x0000_s168994" name="Acrobat Document" r:id="rId4" imgW="6962584" imgH="5362527" progId="AcroExch.Document.7">
                  <p:embed/>
                </p:oleObj>
              </mc:Choice>
              <mc:Fallback>
                <p:oleObj name="Acrobat Document" r:id="rId4" imgW="6962584" imgH="5362527" progId="AcroExch.Document.7">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04664"/>
                        <a:ext cx="5782690" cy="4104456"/>
                      </a:xfrm>
                      <a:prstGeom prst="rect">
                        <a:avLst/>
                      </a:prstGeom>
                      <a:noFill/>
                      <a:ln>
                        <a:noFill/>
                      </a:ln>
                      <a:effectLst/>
                      <a:extLst/>
                    </p:spPr>
                  </p:pic>
                </p:oleObj>
              </mc:Fallback>
            </mc:AlternateContent>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94239722"/>
              </p:ext>
            </p:extLst>
          </p:nvPr>
        </p:nvGraphicFramePr>
        <p:xfrm>
          <a:off x="5528166" y="381816"/>
          <a:ext cx="3384376" cy="6087109"/>
        </p:xfrm>
        <a:graphic>
          <a:graphicData uri="http://schemas.openxmlformats.org/drawingml/2006/table">
            <a:tbl>
              <a:tblPr firstRow="1" lastRow="1">
                <a:tableStyleId>{0660B408-B3CF-4A94-85FC-2B1E0A45F4A2}</a:tableStyleId>
              </a:tblPr>
              <a:tblGrid>
                <a:gridCol w="2232248"/>
                <a:gridCol w="641279"/>
                <a:gridCol w="510849"/>
              </a:tblGrid>
              <a:tr h="297497">
                <a:tc>
                  <a:txBody>
                    <a:bodyPr/>
                    <a:lstStyle/>
                    <a:p>
                      <a:pPr>
                        <a:lnSpc>
                          <a:spcPct val="115000"/>
                        </a:lnSpc>
                        <a:spcAft>
                          <a:spcPts val="0"/>
                        </a:spcAft>
                      </a:pPr>
                      <a:r>
                        <a:rPr lang="en-GB" sz="1200" dirty="0">
                          <a:solidFill>
                            <a:schemeClr val="tx1"/>
                          </a:solidFill>
                          <a:latin typeface="+mn-lt"/>
                        </a:rPr>
                        <a:t>Store </a:t>
                      </a:r>
                      <a:r>
                        <a:rPr lang="en-GB" sz="1200" dirty="0" smtClean="0">
                          <a:solidFill>
                            <a:schemeClr val="tx1"/>
                          </a:solidFill>
                          <a:latin typeface="+mn-lt"/>
                        </a:rPr>
                        <a:t>type </a:t>
                      </a:r>
                      <a:endParaRPr lang="en-GB" sz="1200" b="1" dirty="0">
                        <a:solidFill>
                          <a:schemeClr val="tx1"/>
                        </a:solidFill>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99CCFF"/>
                    </a:solidFill>
                  </a:tcPr>
                </a:tc>
                <a:tc>
                  <a:txBody>
                    <a:bodyPr/>
                    <a:lstStyle/>
                    <a:p>
                      <a:pPr>
                        <a:lnSpc>
                          <a:spcPct val="115000"/>
                        </a:lnSpc>
                        <a:spcAft>
                          <a:spcPts val="0"/>
                        </a:spcAft>
                      </a:pPr>
                      <a:r>
                        <a:rPr lang="en-GB" sz="1200" dirty="0">
                          <a:solidFill>
                            <a:schemeClr val="tx1"/>
                          </a:solidFill>
                          <a:latin typeface="+mn-lt"/>
                        </a:rPr>
                        <a:t>n</a:t>
                      </a:r>
                      <a:endParaRPr lang="en-GB" sz="1200" b="1" dirty="0">
                        <a:solidFill>
                          <a:schemeClr val="tx1"/>
                        </a:solidFill>
                        <a:latin typeface="+mn-lt"/>
                        <a:ea typeface="Calibri"/>
                        <a:cs typeface="Times New Roman"/>
                      </a:endParaRPr>
                    </a:p>
                  </a:txBody>
                  <a:tcPr marL="68580" marR="68580" marT="0" marB="0">
                    <a:lnT w="12700" cap="flat" cmpd="sng" algn="ctr">
                      <a:solidFill>
                        <a:schemeClr val="tx1"/>
                      </a:solidFill>
                      <a:prstDash val="solid"/>
                      <a:round/>
                      <a:headEnd type="none" w="med" len="med"/>
                      <a:tailEnd type="none" w="med" len="med"/>
                    </a:lnT>
                    <a:solidFill>
                      <a:srgbClr val="99CCFF"/>
                    </a:solidFill>
                  </a:tcPr>
                </a:tc>
                <a:tc>
                  <a:txBody>
                    <a:bodyPr/>
                    <a:lstStyle/>
                    <a:p>
                      <a:pPr>
                        <a:lnSpc>
                          <a:spcPct val="115000"/>
                        </a:lnSpc>
                        <a:spcAft>
                          <a:spcPts val="0"/>
                        </a:spcAft>
                      </a:pPr>
                      <a:r>
                        <a:rPr lang="en-GB" sz="1200" dirty="0">
                          <a:solidFill>
                            <a:schemeClr val="tx1"/>
                          </a:solidFill>
                          <a:latin typeface="+mn-lt"/>
                        </a:rPr>
                        <a:t>%</a:t>
                      </a:r>
                      <a:endParaRPr lang="en-GB" sz="1200" b="1" dirty="0">
                        <a:solidFill>
                          <a:schemeClr val="tx1"/>
                        </a:solidFill>
                        <a:latin typeface="+mn-lt"/>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9CCFF"/>
                    </a:solidFill>
                  </a:tcPr>
                </a:tc>
              </a:tr>
              <a:tr h="2082479">
                <a:tc>
                  <a:txBody>
                    <a:bodyPr/>
                    <a:lstStyle/>
                    <a:p>
                      <a:pPr>
                        <a:lnSpc>
                          <a:spcPct val="150000"/>
                        </a:lnSpc>
                        <a:spcAft>
                          <a:spcPts val="0"/>
                        </a:spcAft>
                      </a:pPr>
                      <a:r>
                        <a:rPr lang="en-GB" sz="1200" dirty="0">
                          <a:effectLst/>
                          <a:latin typeface="+mn-lt"/>
                          <a:ea typeface="Times New Roman" panose="02020603050405020304" pitchFamily="18" charset="0"/>
                          <a:cs typeface="Times New Roman" panose="02020603050405020304" pitchFamily="18" charset="0"/>
                        </a:rPr>
                        <a:t>Premium supermarket</a:t>
                      </a:r>
                    </a:p>
                    <a:p>
                      <a:pPr>
                        <a:lnSpc>
                          <a:spcPct val="150000"/>
                        </a:lnSpc>
                        <a:spcAft>
                          <a:spcPts val="0"/>
                        </a:spcAft>
                      </a:pPr>
                      <a:r>
                        <a:rPr lang="en-GB" sz="1200" dirty="0">
                          <a:effectLst/>
                          <a:latin typeface="+mn-lt"/>
                          <a:ea typeface="Times New Roman" panose="02020603050405020304" pitchFamily="18" charset="0"/>
                          <a:cs typeface="Times New Roman" panose="02020603050405020304" pitchFamily="18" charset="0"/>
                        </a:rPr>
                        <a:t>Large supermarket</a:t>
                      </a:r>
                    </a:p>
                    <a:p>
                      <a:pPr>
                        <a:lnSpc>
                          <a:spcPct val="150000"/>
                        </a:lnSpc>
                        <a:spcAft>
                          <a:spcPts val="0"/>
                        </a:spcAft>
                      </a:pPr>
                      <a:r>
                        <a:rPr lang="en-GB" sz="1200" dirty="0">
                          <a:effectLst/>
                          <a:latin typeface="+mn-lt"/>
                          <a:ea typeface="Times New Roman" panose="02020603050405020304" pitchFamily="18" charset="0"/>
                          <a:cs typeface="Times New Roman" panose="02020603050405020304" pitchFamily="18" charset="0"/>
                        </a:rPr>
                        <a:t>Discount supermarket</a:t>
                      </a:r>
                    </a:p>
                    <a:p>
                      <a:pPr>
                        <a:lnSpc>
                          <a:spcPct val="150000"/>
                        </a:lnSpc>
                        <a:spcAft>
                          <a:spcPts val="0"/>
                        </a:spcAft>
                      </a:pPr>
                      <a:r>
                        <a:rPr lang="en-GB" sz="1200" dirty="0">
                          <a:effectLst/>
                          <a:latin typeface="+mn-lt"/>
                          <a:ea typeface="Times New Roman" panose="02020603050405020304" pitchFamily="18" charset="0"/>
                          <a:cs typeface="Times New Roman" panose="02020603050405020304" pitchFamily="18" charset="0"/>
                        </a:rPr>
                        <a:t>Small supermarket</a:t>
                      </a:r>
                    </a:p>
                    <a:p>
                      <a:pPr>
                        <a:lnSpc>
                          <a:spcPct val="150000"/>
                        </a:lnSpc>
                        <a:spcAft>
                          <a:spcPts val="0"/>
                        </a:spcAft>
                      </a:pPr>
                      <a:r>
                        <a:rPr lang="en-GB" sz="1200" dirty="0">
                          <a:effectLst/>
                          <a:latin typeface="+mn-lt"/>
                          <a:ea typeface="Times New Roman" panose="02020603050405020304" pitchFamily="18" charset="0"/>
                          <a:cs typeface="Times New Roman" panose="02020603050405020304" pitchFamily="18" charset="0"/>
                        </a:rPr>
                        <a:t>‘World’ store</a:t>
                      </a:r>
                    </a:p>
                    <a:p>
                      <a:pPr>
                        <a:lnSpc>
                          <a:spcPct val="150000"/>
                        </a:lnSpc>
                        <a:spcAft>
                          <a:spcPts val="0"/>
                        </a:spcAft>
                      </a:pPr>
                      <a:r>
                        <a:rPr lang="en-GB" sz="1200" dirty="0">
                          <a:effectLst/>
                          <a:latin typeface="+mn-lt"/>
                          <a:ea typeface="Times New Roman" panose="02020603050405020304" pitchFamily="18" charset="0"/>
                          <a:cs typeface="Times New Roman" panose="02020603050405020304" pitchFamily="18" charset="0"/>
                        </a:rPr>
                        <a:t>Greengrocer</a:t>
                      </a:r>
                    </a:p>
                    <a:p>
                      <a:pPr>
                        <a:lnSpc>
                          <a:spcPct val="150000"/>
                        </a:lnSpc>
                        <a:spcAft>
                          <a:spcPts val="0"/>
                        </a:spcAft>
                      </a:pPr>
                      <a:r>
                        <a:rPr lang="en-GB" sz="1200" dirty="0">
                          <a:effectLst/>
                          <a:latin typeface="+mn-lt"/>
                          <a:ea typeface="Times New Roman" panose="02020603050405020304" pitchFamily="18" charset="0"/>
                          <a:cs typeface="Times New Roman" panose="02020603050405020304" pitchFamily="18" charset="0"/>
                        </a:rPr>
                        <a:t>Farm shop</a:t>
                      </a:r>
                    </a:p>
                    <a:p>
                      <a:pPr>
                        <a:lnSpc>
                          <a:spcPct val="150000"/>
                        </a:lnSpc>
                        <a:spcAft>
                          <a:spcPts val="0"/>
                        </a:spcAft>
                      </a:pPr>
                      <a:r>
                        <a:rPr lang="en-GB" sz="1200" dirty="0">
                          <a:effectLst/>
                          <a:latin typeface="+mn-lt"/>
                          <a:ea typeface="Times New Roman" panose="02020603050405020304" pitchFamily="18" charset="0"/>
                          <a:cs typeface="Times New Roman" panose="02020603050405020304" pitchFamily="18" charset="0"/>
                        </a:rPr>
                        <a:t>Health food store</a:t>
                      </a:r>
                    </a:p>
                    <a:p>
                      <a:pPr>
                        <a:lnSpc>
                          <a:spcPct val="150000"/>
                        </a:lnSpc>
                        <a:spcAft>
                          <a:spcPts val="0"/>
                        </a:spcAft>
                      </a:pPr>
                      <a:r>
                        <a:rPr lang="en-GB" sz="1200" dirty="0">
                          <a:effectLst/>
                          <a:latin typeface="+mn-lt"/>
                          <a:ea typeface="Times New Roman" panose="02020603050405020304" pitchFamily="18" charset="0"/>
                          <a:cs typeface="Times New Roman" panose="02020603050405020304" pitchFamily="18" charset="0"/>
                        </a:rPr>
                        <a:t>Butcher</a:t>
                      </a:r>
                    </a:p>
                    <a:p>
                      <a:pPr>
                        <a:lnSpc>
                          <a:spcPct val="150000"/>
                        </a:lnSpc>
                        <a:spcAft>
                          <a:spcPts val="0"/>
                        </a:spcAft>
                      </a:pPr>
                      <a:r>
                        <a:rPr lang="en-GB" sz="1200" dirty="0">
                          <a:effectLst/>
                          <a:latin typeface="+mn-lt"/>
                          <a:ea typeface="Times New Roman" panose="02020603050405020304" pitchFamily="18" charset="0"/>
                          <a:cs typeface="Times New Roman" panose="02020603050405020304" pitchFamily="18" charset="0"/>
                        </a:rPr>
                        <a:t>Baker</a:t>
                      </a:r>
                    </a:p>
                    <a:p>
                      <a:pPr>
                        <a:lnSpc>
                          <a:spcPct val="150000"/>
                        </a:lnSpc>
                        <a:spcAft>
                          <a:spcPts val="0"/>
                        </a:spcAft>
                      </a:pPr>
                      <a:r>
                        <a:rPr lang="en-GB" sz="1200" dirty="0">
                          <a:effectLst/>
                          <a:latin typeface="+mn-lt"/>
                          <a:ea typeface="Times New Roman" panose="02020603050405020304" pitchFamily="18" charset="0"/>
                          <a:cs typeface="Times New Roman" panose="02020603050405020304" pitchFamily="18" charset="0"/>
                        </a:rPr>
                        <a:t>Sandwich shop</a:t>
                      </a:r>
                    </a:p>
                    <a:p>
                      <a:pPr>
                        <a:lnSpc>
                          <a:spcPct val="150000"/>
                        </a:lnSpc>
                        <a:spcAft>
                          <a:spcPts val="0"/>
                        </a:spcAft>
                      </a:pPr>
                      <a:r>
                        <a:rPr lang="en-GB" sz="1200" dirty="0">
                          <a:effectLst/>
                          <a:latin typeface="+mn-lt"/>
                          <a:ea typeface="Times New Roman" panose="02020603050405020304" pitchFamily="18" charset="0"/>
                          <a:cs typeface="Times New Roman" panose="02020603050405020304" pitchFamily="18" charset="0"/>
                        </a:rPr>
                        <a:t>Convenience store</a:t>
                      </a:r>
                    </a:p>
                    <a:p>
                      <a:pPr>
                        <a:lnSpc>
                          <a:spcPct val="150000"/>
                        </a:lnSpc>
                        <a:spcAft>
                          <a:spcPts val="0"/>
                        </a:spcAft>
                      </a:pPr>
                      <a:r>
                        <a:rPr lang="en-GB" sz="1200" dirty="0">
                          <a:effectLst/>
                          <a:latin typeface="+mn-lt"/>
                          <a:ea typeface="Times New Roman" panose="02020603050405020304" pitchFamily="18" charset="0"/>
                          <a:cs typeface="Times New Roman" panose="02020603050405020304" pitchFamily="18" charset="0"/>
                        </a:rPr>
                        <a:t>Petrol store</a:t>
                      </a:r>
                    </a:p>
                    <a:p>
                      <a:pPr>
                        <a:lnSpc>
                          <a:spcPct val="150000"/>
                        </a:lnSpc>
                        <a:spcAft>
                          <a:spcPts val="0"/>
                        </a:spcAft>
                      </a:pPr>
                      <a:r>
                        <a:rPr lang="en-GB" sz="1200" dirty="0">
                          <a:effectLst/>
                          <a:latin typeface="+mn-lt"/>
                          <a:ea typeface="Times New Roman" panose="02020603050405020304" pitchFamily="18" charset="0"/>
                          <a:cs typeface="Times New Roman" panose="02020603050405020304" pitchFamily="18" charset="0"/>
                        </a:rPr>
                        <a:t>Newsagent</a:t>
                      </a:r>
                    </a:p>
                    <a:p>
                      <a:pPr>
                        <a:lnSpc>
                          <a:spcPct val="150000"/>
                        </a:lnSpc>
                        <a:spcAft>
                          <a:spcPts val="0"/>
                        </a:spcAft>
                      </a:pPr>
                      <a:r>
                        <a:rPr lang="en-GB" sz="1200" dirty="0">
                          <a:effectLst/>
                          <a:latin typeface="+mn-lt"/>
                          <a:ea typeface="Times New Roman" panose="02020603050405020304" pitchFamily="18" charset="0"/>
                          <a:cs typeface="Times New Roman" panose="02020603050405020304" pitchFamily="18" charset="0"/>
                        </a:rPr>
                        <a:t>Confectioner</a:t>
                      </a:r>
                    </a:p>
                    <a:p>
                      <a:pPr>
                        <a:lnSpc>
                          <a:spcPct val="150000"/>
                        </a:lnSpc>
                        <a:spcAft>
                          <a:spcPts val="0"/>
                        </a:spcAft>
                      </a:pPr>
                      <a:r>
                        <a:rPr lang="en-GB" sz="1200" dirty="0">
                          <a:effectLst/>
                          <a:latin typeface="+mn-lt"/>
                          <a:ea typeface="Times New Roman" panose="02020603050405020304" pitchFamily="18" charset="0"/>
                          <a:cs typeface="Times New Roman" panose="02020603050405020304" pitchFamily="18" charset="0"/>
                        </a:rPr>
                        <a:t>Fast food outlet</a:t>
                      </a:r>
                    </a:p>
                    <a:p>
                      <a:pPr>
                        <a:lnSpc>
                          <a:spcPct val="150000"/>
                        </a:lnSpc>
                        <a:spcAft>
                          <a:spcPts val="0"/>
                        </a:spcAft>
                      </a:pPr>
                      <a:r>
                        <a:rPr lang="en-GB" sz="1200" dirty="0">
                          <a:effectLst/>
                          <a:latin typeface="+mn-lt"/>
                          <a:ea typeface="Times New Roman" panose="02020603050405020304" pitchFamily="18" charset="0"/>
                          <a:cs typeface="Times New Roman" panose="02020603050405020304" pitchFamily="18" charset="0"/>
                        </a:rPr>
                        <a:t>Chinese takeaway</a:t>
                      </a:r>
                    </a:p>
                    <a:p>
                      <a:pPr>
                        <a:lnSpc>
                          <a:spcPct val="150000"/>
                        </a:lnSpc>
                        <a:spcAft>
                          <a:spcPts val="0"/>
                        </a:spcAft>
                      </a:pPr>
                      <a:r>
                        <a:rPr lang="en-GB" sz="1200" dirty="0">
                          <a:effectLst/>
                          <a:latin typeface="+mn-lt"/>
                          <a:ea typeface="Times New Roman" panose="02020603050405020304" pitchFamily="18" charset="0"/>
                          <a:cs typeface="Times New Roman" panose="02020603050405020304" pitchFamily="18" charset="0"/>
                        </a:rPr>
                        <a:t>Indian takeaway</a:t>
                      </a:r>
                    </a:p>
                    <a:p>
                      <a:pPr>
                        <a:lnSpc>
                          <a:spcPct val="150000"/>
                        </a:lnSpc>
                        <a:spcAft>
                          <a:spcPts val="0"/>
                        </a:spcAft>
                      </a:pPr>
                      <a:r>
                        <a:rPr lang="en-GB" sz="1200" dirty="0">
                          <a:effectLst/>
                          <a:latin typeface="+mn-lt"/>
                          <a:ea typeface="Times New Roman" panose="02020603050405020304" pitchFamily="18" charset="0"/>
                          <a:cs typeface="Times New Roman" panose="02020603050405020304" pitchFamily="18" charset="0"/>
                        </a:rPr>
                        <a:t>Fish &amp; chips</a:t>
                      </a:r>
                    </a:p>
                    <a:p>
                      <a:pPr>
                        <a:lnSpc>
                          <a:spcPct val="150000"/>
                        </a:lnSpc>
                        <a:spcAft>
                          <a:spcPts val="0"/>
                        </a:spcAft>
                      </a:pPr>
                      <a:r>
                        <a:rPr lang="en-GB" sz="1200" dirty="0">
                          <a:effectLst/>
                          <a:latin typeface="+mn-lt"/>
                          <a:ea typeface="Times New Roman" panose="02020603050405020304" pitchFamily="18" charset="0"/>
                          <a:cs typeface="Times New Roman" panose="02020603050405020304" pitchFamily="18" charset="0"/>
                        </a:rPr>
                        <a:t>Other takeaway</a:t>
                      </a:r>
                    </a:p>
                  </a:txBody>
                  <a:tcPr marL="68580" marR="68580" marT="5715"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gridSpan="2">
                  <a:txBody>
                    <a:bodyPr/>
                    <a:lstStyle/>
                    <a:p>
                      <a:pPr>
                        <a:lnSpc>
                          <a:spcPct val="150000"/>
                        </a:lnSpc>
                      </a:pPr>
                      <a:r>
                        <a:rPr lang="en-GB" sz="1200" kern="1200" dirty="0" smtClean="0">
                          <a:solidFill>
                            <a:schemeClr val="dk1"/>
                          </a:solidFill>
                          <a:effectLst/>
                          <a:latin typeface="+mn-lt"/>
                          <a:ea typeface="+mn-ea"/>
                          <a:cs typeface="+mn-cs"/>
                        </a:rPr>
                        <a:t>  10   (0.5)</a:t>
                      </a:r>
                    </a:p>
                    <a:p>
                      <a:pPr>
                        <a:lnSpc>
                          <a:spcPct val="150000"/>
                        </a:lnSpc>
                      </a:pPr>
                      <a:r>
                        <a:rPr lang="en-GB" sz="1200" kern="1200" dirty="0" smtClean="0">
                          <a:solidFill>
                            <a:schemeClr val="dk1"/>
                          </a:solidFill>
                          <a:effectLst/>
                          <a:latin typeface="+mn-lt"/>
                          <a:ea typeface="+mn-ea"/>
                          <a:cs typeface="+mn-cs"/>
                        </a:rPr>
                        <a:t>  32    (2)</a:t>
                      </a:r>
                    </a:p>
                    <a:p>
                      <a:pPr>
                        <a:lnSpc>
                          <a:spcPct val="150000"/>
                        </a:lnSpc>
                      </a:pPr>
                      <a:r>
                        <a:rPr lang="en-GB" sz="1200" kern="1200" dirty="0" smtClean="0">
                          <a:solidFill>
                            <a:schemeClr val="dk1"/>
                          </a:solidFill>
                          <a:effectLst/>
                          <a:latin typeface="+mn-lt"/>
                          <a:ea typeface="+mn-ea"/>
                          <a:cs typeface="+mn-cs"/>
                        </a:rPr>
                        <a:t>  35    (2)</a:t>
                      </a:r>
                    </a:p>
                    <a:p>
                      <a:pPr>
                        <a:lnSpc>
                          <a:spcPct val="150000"/>
                        </a:lnSpc>
                      </a:pPr>
                      <a:r>
                        <a:rPr lang="en-GB" sz="1200" kern="1200" dirty="0" smtClean="0">
                          <a:solidFill>
                            <a:schemeClr val="dk1"/>
                          </a:solidFill>
                          <a:effectLst/>
                          <a:latin typeface="+mn-lt"/>
                          <a:ea typeface="+mn-ea"/>
                          <a:cs typeface="+mn-cs"/>
                        </a:rPr>
                        <a:t> 127   (7)</a:t>
                      </a:r>
                    </a:p>
                    <a:p>
                      <a:pPr>
                        <a:lnSpc>
                          <a:spcPct val="150000"/>
                        </a:lnSpc>
                      </a:pPr>
                      <a:r>
                        <a:rPr lang="en-GB" sz="1200" kern="1200" dirty="0" smtClean="0">
                          <a:solidFill>
                            <a:schemeClr val="dk1"/>
                          </a:solidFill>
                          <a:effectLst/>
                          <a:latin typeface="+mn-lt"/>
                          <a:ea typeface="+mn-ea"/>
                          <a:cs typeface="+mn-cs"/>
                        </a:rPr>
                        <a:t>  63    (4)</a:t>
                      </a:r>
                    </a:p>
                    <a:p>
                      <a:pPr>
                        <a:lnSpc>
                          <a:spcPct val="150000"/>
                        </a:lnSpc>
                      </a:pPr>
                      <a:r>
                        <a:rPr lang="en-GB" sz="1200" kern="1200" dirty="0" smtClean="0">
                          <a:solidFill>
                            <a:schemeClr val="dk1"/>
                          </a:solidFill>
                          <a:effectLst/>
                          <a:latin typeface="+mn-lt"/>
                          <a:ea typeface="+mn-ea"/>
                          <a:cs typeface="+mn-cs"/>
                        </a:rPr>
                        <a:t>  41    (2)</a:t>
                      </a:r>
                    </a:p>
                    <a:p>
                      <a:pPr>
                        <a:lnSpc>
                          <a:spcPct val="150000"/>
                        </a:lnSpc>
                      </a:pPr>
                      <a:r>
                        <a:rPr lang="en-GB" sz="1200" kern="1200" dirty="0" smtClean="0">
                          <a:solidFill>
                            <a:schemeClr val="dk1"/>
                          </a:solidFill>
                          <a:effectLst/>
                          <a:latin typeface="+mn-lt"/>
                          <a:ea typeface="+mn-ea"/>
                          <a:cs typeface="+mn-cs"/>
                        </a:rPr>
                        <a:t>    7   (0.5)</a:t>
                      </a:r>
                    </a:p>
                    <a:p>
                      <a:pPr>
                        <a:lnSpc>
                          <a:spcPct val="150000"/>
                        </a:lnSpc>
                      </a:pPr>
                      <a:r>
                        <a:rPr lang="en-GB" sz="1200" kern="1200" dirty="0" smtClean="0">
                          <a:solidFill>
                            <a:schemeClr val="dk1"/>
                          </a:solidFill>
                          <a:effectLst/>
                          <a:latin typeface="+mn-lt"/>
                          <a:ea typeface="+mn-ea"/>
                          <a:cs typeface="+mn-cs"/>
                        </a:rPr>
                        <a:t>   19   (1)</a:t>
                      </a:r>
                    </a:p>
                    <a:p>
                      <a:pPr>
                        <a:lnSpc>
                          <a:spcPct val="150000"/>
                        </a:lnSpc>
                      </a:pPr>
                      <a:r>
                        <a:rPr lang="en-GB" sz="1200" kern="1200" dirty="0" smtClean="0">
                          <a:solidFill>
                            <a:schemeClr val="dk1"/>
                          </a:solidFill>
                          <a:effectLst/>
                          <a:latin typeface="+mn-lt"/>
                          <a:ea typeface="+mn-ea"/>
                          <a:cs typeface="+mn-cs"/>
                        </a:rPr>
                        <a:t>   56   (3)</a:t>
                      </a:r>
                    </a:p>
                    <a:p>
                      <a:pPr>
                        <a:lnSpc>
                          <a:spcPct val="150000"/>
                        </a:lnSpc>
                      </a:pPr>
                      <a:r>
                        <a:rPr lang="en-GB" sz="1200" kern="1200" dirty="0" smtClean="0">
                          <a:solidFill>
                            <a:schemeClr val="dk1"/>
                          </a:solidFill>
                          <a:effectLst/>
                          <a:latin typeface="+mn-lt"/>
                          <a:ea typeface="+mn-ea"/>
                          <a:cs typeface="+mn-cs"/>
                        </a:rPr>
                        <a:t>   68   (4)</a:t>
                      </a:r>
                    </a:p>
                    <a:p>
                      <a:pPr>
                        <a:lnSpc>
                          <a:spcPct val="150000"/>
                        </a:lnSpc>
                      </a:pPr>
                      <a:r>
                        <a:rPr lang="en-GB" sz="1200" kern="1200" dirty="0" smtClean="0">
                          <a:solidFill>
                            <a:schemeClr val="dk1"/>
                          </a:solidFill>
                          <a:effectLst/>
                          <a:latin typeface="+mn-lt"/>
                          <a:ea typeface="+mn-ea"/>
                          <a:cs typeface="+mn-cs"/>
                        </a:rPr>
                        <a:t>   66   (4)</a:t>
                      </a:r>
                    </a:p>
                    <a:p>
                      <a:pPr>
                        <a:lnSpc>
                          <a:spcPct val="150000"/>
                        </a:lnSpc>
                      </a:pPr>
                      <a:r>
                        <a:rPr lang="en-GB" sz="1200" kern="1200" dirty="0" smtClean="0">
                          <a:solidFill>
                            <a:schemeClr val="dk1"/>
                          </a:solidFill>
                          <a:effectLst/>
                          <a:latin typeface="+mn-lt"/>
                          <a:ea typeface="+mn-ea"/>
                          <a:cs typeface="+mn-cs"/>
                        </a:rPr>
                        <a:t> 272  (15)</a:t>
                      </a:r>
                    </a:p>
                    <a:p>
                      <a:pPr>
                        <a:lnSpc>
                          <a:spcPct val="150000"/>
                        </a:lnSpc>
                      </a:pPr>
                      <a:r>
                        <a:rPr lang="en-GB" sz="1200" kern="1200" dirty="0" smtClean="0">
                          <a:solidFill>
                            <a:schemeClr val="dk1"/>
                          </a:solidFill>
                          <a:effectLst/>
                          <a:latin typeface="+mn-lt"/>
                          <a:ea typeface="+mn-ea"/>
                          <a:cs typeface="+mn-cs"/>
                        </a:rPr>
                        <a:t>   68   (4)</a:t>
                      </a:r>
                    </a:p>
                    <a:p>
                      <a:pPr>
                        <a:lnSpc>
                          <a:spcPct val="150000"/>
                        </a:lnSpc>
                      </a:pPr>
                      <a:r>
                        <a:rPr lang="en-GB" sz="1200" kern="1200" dirty="0" smtClean="0">
                          <a:solidFill>
                            <a:schemeClr val="dk1"/>
                          </a:solidFill>
                          <a:effectLst/>
                          <a:latin typeface="+mn-lt"/>
                          <a:ea typeface="+mn-ea"/>
                          <a:cs typeface="+mn-cs"/>
                        </a:rPr>
                        <a:t>   65   (4)</a:t>
                      </a:r>
                    </a:p>
                    <a:p>
                      <a:pPr>
                        <a:lnSpc>
                          <a:spcPct val="150000"/>
                        </a:lnSpc>
                      </a:pPr>
                      <a:r>
                        <a:rPr lang="en-GB" sz="1200" kern="1200" dirty="0" smtClean="0">
                          <a:solidFill>
                            <a:schemeClr val="dk1"/>
                          </a:solidFill>
                          <a:effectLst/>
                          <a:latin typeface="+mn-lt"/>
                          <a:ea typeface="+mn-ea"/>
                          <a:cs typeface="+mn-cs"/>
                        </a:rPr>
                        <a:t>   76   (4)</a:t>
                      </a:r>
                    </a:p>
                    <a:p>
                      <a:pPr>
                        <a:lnSpc>
                          <a:spcPct val="150000"/>
                        </a:lnSpc>
                      </a:pPr>
                      <a:r>
                        <a:rPr lang="en-GB" sz="1200" kern="1200" dirty="0" smtClean="0">
                          <a:solidFill>
                            <a:schemeClr val="dk1"/>
                          </a:solidFill>
                          <a:effectLst/>
                          <a:latin typeface="+mn-lt"/>
                          <a:ea typeface="+mn-ea"/>
                          <a:cs typeface="+mn-cs"/>
                        </a:rPr>
                        <a:t>   92   (5)</a:t>
                      </a:r>
                    </a:p>
                    <a:p>
                      <a:pPr>
                        <a:lnSpc>
                          <a:spcPct val="150000"/>
                        </a:lnSpc>
                      </a:pPr>
                      <a:r>
                        <a:rPr lang="en-GB" sz="1200" kern="1200" dirty="0" smtClean="0">
                          <a:solidFill>
                            <a:schemeClr val="dk1"/>
                          </a:solidFill>
                          <a:effectLst/>
                          <a:latin typeface="+mn-lt"/>
                          <a:ea typeface="+mn-ea"/>
                          <a:cs typeface="+mn-cs"/>
                        </a:rPr>
                        <a:t>  223 (12)</a:t>
                      </a:r>
                    </a:p>
                    <a:p>
                      <a:pPr>
                        <a:lnSpc>
                          <a:spcPct val="150000"/>
                        </a:lnSpc>
                      </a:pPr>
                      <a:r>
                        <a:rPr lang="en-GB" sz="1200" kern="1200" dirty="0" smtClean="0">
                          <a:solidFill>
                            <a:schemeClr val="dk1"/>
                          </a:solidFill>
                          <a:effectLst/>
                          <a:latin typeface="+mn-lt"/>
                          <a:ea typeface="+mn-ea"/>
                          <a:cs typeface="+mn-cs"/>
                        </a:rPr>
                        <a:t>  151   (8)</a:t>
                      </a:r>
                    </a:p>
                    <a:p>
                      <a:pPr>
                        <a:lnSpc>
                          <a:spcPct val="150000"/>
                        </a:lnSpc>
                      </a:pPr>
                      <a:r>
                        <a:rPr lang="en-GB" sz="1200" kern="1200" dirty="0" smtClean="0">
                          <a:solidFill>
                            <a:schemeClr val="dk1"/>
                          </a:solidFill>
                          <a:effectLst/>
                          <a:latin typeface="+mn-lt"/>
                          <a:ea typeface="+mn-ea"/>
                          <a:cs typeface="+mn-cs"/>
                        </a:rPr>
                        <a:t>  143   (8)</a:t>
                      </a:r>
                    </a:p>
                    <a:p>
                      <a:pPr>
                        <a:lnSpc>
                          <a:spcPct val="150000"/>
                        </a:lnSpc>
                      </a:pPr>
                      <a:r>
                        <a:rPr lang="en-GB" sz="1200" kern="1200" dirty="0" smtClean="0">
                          <a:solidFill>
                            <a:schemeClr val="dk1"/>
                          </a:solidFill>
                          <a:effectLst/>
                          <a:latin typeface="+mn-lt"/>
                          <a:ea typeface="+mn-ea"/>
                          <a:cs typeface="+mn-cs"/>
                        </a:rPr>
                        <a:t>  173 (10)</a:t>
                      </a:r>
                      <a:endParaRPr lang="en-GB" sz="1200" dirty="0">
                        <a:latin typeface="+mn-lt"/>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0"/>
                        </a:spcAft>
                      </a:pPr>
                      <a:endParaRPr lang="en-GB" sz="1300" dirty="0">
                        <a:latin typeface="+mn-lt"/>
                        <a:ea typeface="Calibri"/>
                        <a:cs typeface="Times New Roman"/>
                      </a:endParaRPr>
                    </a:p>
                  </a:txBody>
                  <a:tcPr marL="68580" marR="68580" marT="0" marB="0">
                    <a:lnR w="12700" cap="flat" cmpd="sng" algn="ctr">
                      <a:solidFill>
                        <a:schemeClr val="tx1"/>
                      </a:solidFill>
                      <a:prstDash val="solid"/>
                      <a:round/>
                      <a:headEnd type="none" w="med" len="med"/>
                      <a:tailEnd type="none" w="med" len="med"/>
                    </a:lnR>
                    <a:solidFill>
                      <a:srgbClr val="99CCFF"/>
                    </a:solidFill>
                  </a:tcPr>
                </a:tc>
              </a:tr>
              <a:tr h="297497">
                <a:tc>
                  <a:txBody>
                    <a:bodyPr/>
                    <a:lstStyle/>
                    <a:p>
                      <a:pPr>
                        <a:lnSpc>
                          <a:spcPct val="115000"/>
                        </a:lnSpc>
                        <a:spcAft>
                          <a:spcPts val="0"/>
                        </a:spcAft>
                      </a:pPr>
                      <a:r>
                        <a:rPr lang="en-GB" sz="1200" b="0" dirty="0">
                          <a:latin typeface="+mn-lt"/>
                        </a:rPr>
                        <a:t>Total</a:t>
                      </a:r>
                      <a:endParaRPr lang="en-GB" sz="1200" b="0" i="1"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nSpc>
                          <a:spcPct val="115000"/>
                        </a:lnSpc>
                        <a:spcAft>
                          <a:spcPts val="0"/>
                        </a:spcAft>
                      </a:pPr>
                      <a:r>
                        <a:rPr lang="en-GB" sz="1200" b="0" i="0" dirty="0" smtClean="0">
                          <a:latin typeface="+mn-lt"/>
                          <a:ea typeface="Calibri"/>
                          <a:cs typeface="Times New Roman"/>
                        </a:rPr>
                        <a:t>1787</a:t>
                      </a:r>
                      <a:r>
                        <a:rPr lang="en-GB" sz="1200" b="0" i="0" baseline="0" dirty="0" smtClean="0">
                          <a:latin typeface="+mn-lt"/>
                          <a:ea typeface="Calibri"/>
                          <a:cs typeface="Times New Roman"/>
                        </a:rPr>
                        <a:t> </a:t>
                      </a:r>
                      <a:r>
                        <a:rPr lang="en-GB" sz="1200" b="0" i="0" dirty="0" smtClean="0">
                          <a:latin typeface="+mn-lt"/>
                          <a:ea typeface="Calibri"/>
                          <a:cs typeface="Times New Roman"/>
                        </a:rPr>
                        <a:t>(100)</a:t>
                      </a:r>
                      <a:endParaRPr lang="en-GB" sz="1200" b="0" i="0" dirty="0">
                        <a:latin typeface="+mn-lt"/>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0"/>
                        </a:spcAft>
                      </a:pPr>
                      <a:endParaRPr lang="en-GB" sz="1300" b="0" i="0" dirty="0">
                        <a:latin typeface="+mn-lt"/>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9CCFF"/>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6488667"/>
            <a:ext cx="1944216" cy="461665"/>
          </a:xfrm>
          <a:prstGeom prst="rect">
            <a:avLst/>
          </a:prstGeom>
          <a:solidFill>
            <a:schemeClr val="bg1"/>
          </a:solidFill>
        </p:spPr>
        <p:txBody>
          <a:bodyPr wrap="square" rtlCol="0">
            <a:spAutoFit/>
          </a:bodyPr>
          <a:lstStyle/>
          <a:p>
            <a:endParaRPr lang="en-GB" dirty="0"/>
          </a:p>
        </p:txBody>
      </p:sp>
      <p:sp>
        <p:nvSpPr>
          <p:cNvPr id="2" name="Rectangle 1"/>
          <p:cNvSpPr/>
          <p:nvPr/>
        </p:nvSpPr>
        <p:spPr bwMode="auto">
          <a:xfrm>
            <a:off x="6034210" y="1268760"/>
            <a:ext cx="2858270" cy="288032"/>
          </a:xfrm>
          <a:prstGeom prst="rect">
            <a:avLst/>
          </a:prstGeom>
          <a:solidFill>
            <a:schemeClr val="bg1"/>
          </a:solidFill>
          <a:ln w="508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solidFill>
                  <a:schemeClr val="bg1"/>
                </a:solidFill>
              </a:ln>
              <a:solidFill>
                <a:schemeClr val="accent3"/>
              </a:solidFill>
              <a:effectLst/>
              <a:latin typeface="Times" pitchFamily="-105" charset="0"/>
            </a:endParaRPr>
          </a:p>
        </p:txBody>
      </p:sp>
      <p:sp>
        <p:nvSpPr>
          <p:cNvPr id="5" name="Title 1"/>
          <p:cNvSpPr txBox="1">
            <a:spLocks/>
          </p:cNvSpPr>
          <p:nvPr/>
        </p:nvSpPr>
        <p:spPr>
          <a:xfrm>
            <a:off x="323528" y="188640"/>
            <a:ext cx="7464748" cy="809625"/>
          </a:xfrm>
          <a:prstGeom prst="rect">
            <a:avLst/>
          </a:prstGeom>
        </p:spPr>
        <p:txBody>
          <a:bodyPr/>
          <a:lstStyle>
            <a:lvl1pPr algn="l" rtl="0" eaLnBrk="0" fontAlgn="base" hangingPunct="0">
              <a:spcBef>
                <a:spcPct val="0"/>
              </a:spcBef>
              <a:spcAft>
                <a:spcPct val="0"/>
              </a:spcAft>
              <a:defRPr sz="2800">
                <a:solidFill>
                  <a:schemeClr val="tx1"/>
                </a:solidFill>
                <a:latin typeface="+mj-lt"/>
                <a:ea typeface="ＭＳ Ｐゴシック" pitchFamily="-105" charset="-128"/>
                <a:cs typeface="ＭＳ Ｐゴシック"/>
              </a:defRPr>
            </a:lvl1pPr>
            <a:lvl2pPr algn="l" rtl="0" eaLnBrk="0" fontAlgn="base" hangingPunct="0">
              <a:spcBef>
                <a:spcPct val="0"/>
              </a:spcBef>
              <a:spcAft>
                <a:spcPct val="0"/>
              </a:spcAft>
              <a:defRPr sz="2800">
                <a:solidFill>
                  <a:schemeClr val="tx1"/>
                </a:solidFill>
                <a:latin typeface="Verdana" pitchFamily="-105" charset="0"/>
                <a:ea typeface="ＭＳ Ｐゴシック" pitchFamily="-105" charset="-128"/>
                <a:cs typeface="ＭＳ Ｐゴシック"/>
              </a:defRPr>
            </a:lvl2pPr>
            <a:lvl3pPr algn="l" rtl="0" eaLnBrk="0" fontAlgn="base" hangingPunct="0">
              <a:spcBef>
                <a:spcPct val="0"/>
              </a:spcBef>
              <a:spcAft>
                <a:spcPct val="0"/>
              </a:spcAft>
              <a:defRPr sz="2800">
                <a:solidFill>
                  <a:schemeClr val="tx1"/>
                </a:solidFill>
                <a:latin typeface="Verdana" pitchFamily="-105" charset="0"/>
                <a:ea typeface="ＭＳ Ｐゴシック" pitchFamily="-105" charset="-128"/>
                <a:cs typeface="ＭＳ Ｐゴシック"/>
              </a:defRPr>
            </a:lvl3pPr>
            <a:lvl4pPr algn="l" rtl="0" eaLnBrk="0" fontAlgn="base" hangingPunct="0">
              <a:spcBef>
                <a:spcPct val="0"/>
              </a:spcBef>
              <a:spcAft>
                <a:spcPct val="0"/>
              </a:spcAft>
              <a:defRPr sz="2800">
                <a:solidFill>
                  <a:schemeClr val="tx1"/>
                </a:solidFill>
                <a:latin typeface="Verdana" pitchFamily="-105" charset="0"/>
                <a:ea typeface="ＭＳ Ｐゴシック" pitchFamily="-105" charset="-128"/>
                <a:cs typeface="ＭＳ Ｐゴシック"/>
              </a:defRPr>
            </a:lvl4pPr>
            <a:lvl5pPr algn="l" rtl="0" eaLnBrk="0" fontAlgn="base" hangingPunct="0">
              <a:spcBef>
                <a:spcPct val="0"/>
              </a:spcBef>
              <a:spcAft>
                <a:spcPct val="0"/>
              </a:spcAft>
              <a:defRPr sz="2800">
                <a:solidFill>
                  <a:schemeClr val="tx1"/>
                </a:solidFill>
                <a:latin typeface="Verdana" pitchFamily="-105" charset="0"/>
                <a:ea typeface="ＭＳ Ｐゴシック" pitchFamily="-105" charset="-128"/>
                <a:cs typeface="ＭＳ Ｐゴシック"/>
              </a:defRPr>
            </a:lvl5pPr>
            <a:lvl6pPr marL="457200" algn="l" rtl="0" fontAlgn="base">
              <a:spcBef>
                <a:spcPct val="0"/>
              </a:spcBef>
              <a:spcAft>
                <a:spcPct val="0"/>
              </a:spcAft>
              <a:defRPr sz="2800">
                <a:solidFill>
                  <a:schemeClr val="tx1"/>
                </a:solidFill>
                <a:latin typeface="Verdana" pitchFamily="-105" charset="0"/>
              </a:defRPr>
            </a:lvl6pPr>
            <a:lvl7pPr marL="914400" algn="l" rtl="0" fontAlgn="base">
              <a:spcBef>
                <a:spcPct val="0"/>
              </a:spcBef>
              <a:spcAft>
                <a:spcPct val="0"/>
              </a:spcAft>
              <a:defRPr sz="2800">
                <a:solidFill>
                  <a:schemeClr val="tx1"/>
                </a:solidFill>
                <a:latin typeface="Verdana" pitchFamily="-105" charset="0"/>
              </a:defRPr>
            </a:lvl7pPr>
            <a:lvl8pPr marL="1371600" algn="l" rtl="0" fontAlgn="base">
              <a:spcBef>
                <a:spcPct val="0"/>
              </a:spcBef>
              <a:spcAft>
                <a:spcPct val="0"/>
              </a:spcAft>
              <a:defRPr sz="2800">
                <a:solidFill>
                  <a:schemeClr val="tx1"/>
                </a:solidFill>
                <a:latin typeface="Verdana" pitchFamily="-105" charset="0"/>
              </a:defRPr>
            </a:lvl8pPr>
            <a:lvl9pPr marL="1828800" algn="l" rtl="0" fontAlgn="base">
              <a:spcBef>
                <a:spcPct val="0"/>
              </a:spcBef>
              <a:spcAft>
                <a:spcPct val="0"/>
              </a:spcAft>
              <a:defRPr sz="2800">
                <a:solidFill>
                  <a:schemeClr val="tx1"/>
                </a:solidFill>
                <a:latin typeface="Verdana" pitchFamily="-105" charset="0"/>
              </a:defRPr>
            </a:lvl9pPr>
          </a:lstStyle>
          <a:p>
            <a:r>
              <a:rPr lang="en-GB" kern="0" dirty="0" smtClean="0"/>
              <a:t>Food environment score creation </a:t>
            </a:r>
            <a:br>
              <a:rPr lang="en-GB" kern="0" dirty="0" smtClean="0"/>
            </a:br>
            <a:endParaRPr lang="en-GB" kern="0" dirty="0"/>
          </a:p>
        </p:txBody>
      </p:sp>
      <p:graphicFrame>
        <p:nvGraphicFramePr>
          <p:cNvPr id="9" name="Table 8"/>
          <p:cNvGraphicFramePr>
            <a:graphicFrameLocks noGrp="1"/>
          </p:cNvGraphicFramePr>
          <p:nvPr>
            <p:extLst>
              <p:ext uri="{D42A27DB-BD31-4B8C-83A1-F6EECF244321}">
                <p14:modId xmlns:p14="http://schemas.microsoft.com/office/powerpoint/2010/main" val="3930442909"/>
              </p:ext>
            </p:extLst>
          </p:nvPr>
        </p:nvGraphicFramePr>
        <p:xfrm>
          <a:off x="323528" y="764704"/>
          <a:ext cx="7229073" cy="5785405"/>
        </p:xfrm>
        <a:graphic>
          <a:graphicData uri="http://schemas.openxmlformats.org/drawingml/2006/table">
            <a:tbl>
              <a:tblPr firstRow="1" firstCol="1" bandRow="1">
                <a:tableStyleId>{5C22544A-7EE6-4342-B048-85BDC9FD1C3A}</a:tableStyleId>
              </a:tblPr>
              <a:tblGrid>
                <a:gridCol w="1582081"/>
                <a:gridCol w="2809404"/>
                <a:gridCol w="2837588"/>
              </a:tblGrid>
              <a:tr h="281117">
                <a:tc>
                  <a:txBody>
                    <a:bodyPr/>
                    <a:lstStyle/>
                    <a:p>
                      <a:pPr>
                        <a:lnSpc>
                          <a:spcPct val="150000"/>
                        </a:lnSpc>
                        <a:spcAft>
                          <a:spcPts val="0"/>
                        </a:spcAft>
                      </a:pPr>
                      <a:r>
                        <a:rPr lang="en-GB" sz="1200" b="1" dirty="0">
                          <a:solidFill>
                            <a:schemeClr val="tx1"/>
                          </a:solidFill>
                          <a:effectLst/>
                        </a:rPr>
                        <a:t>Mean </a:t>
                      </a:r>
                      <a:r>
                        <a:rPr lang="en-GB" sz="1200" b="1" dirty="0" smtClean="0">
                          <a:solidFill>
                            <a:schemeClr val="tx1"/>
                          </a:solidFill>
                          <a:effectLst/>
                        </a:rPr>
                        <a:t>rating</a:t>
                      </a:r>
                      <a:endParaRPr lang="en-GB" sz="1200" b="1" dirty="0">
                        <a:solidFill>
                          <a:schemeClr val="tx1"/>
                        </a:solidFill>
                        <a:effectLst/>
                        <a:latin typeface="Lucida Sans" panose="020B0602040502020204" pitchFamily="34" charset="0"/>
                        <a:ea typeface="Times New Roman" panose="02020603050405020304" pitchFamily="18" charset="0"/>
                        <a:cs typeface="Times New Roman" panose="02020603050405020304" pitchFamily="18" charset="0"/>
                      </a:endParaRPr>
                    </a:p>
                  </a:txBody>
                  <a:tcPr marL="53665" marR="53665" marT="44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nSpc>
                          <a:spcPct val="150000"/>
                        </a:lnSpc>
                        <a:spcAft>
                          <a:spcPts val="0"/>
                        </a:spcAft>
                      </a:pPr>
                      <a:r>
                        <a:rPr lang="en-GB" sz="1200" b="1" dirty="0" smtClean="0">
                          <a:solidFill>
                            <a:schemeClr val="tx1"/>
                          </a:solidFill>
                          <a:effectLst/>
                        </a:rPr>
                        <a:t> Delphi </a:t>
                      </a:r>
                      <a:r>
                        <a:rPr lang="en-GB" sz="1200" b="1" dirty="0">
                          <a:solidFill>
                            <a:schemeClr val="tx1"/>
                          </a:solidFill>
                          <a:effectLst/>
                        </a:rPr>
                        <a:t>study outlet type</a:t>
                      </a:r>
                      <a:endParaRPr lang="en-GB" sz="1200" b="1" dirty="0">
                        <a:solidFill>
                          <a:schemeClr val="tx1"/>
                        </a:solidFill>
                        <a:effectLst/>
                        <a:latin typeface="Lucida Sans" panose="020B06020405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nSpc>
                          <a:spcPct val="150000"/>
                        </a:lnSpc>
                        <a:spcAft>
                          <a:spcPts val="0"/>
                        </a:spcAft>
                      </a:pPr>
                      <a:r>
                        <a:rPr lang="en-GB" sz="1200" b="1" dirty="0" smtClean="0">
                          <a:solidFill>
                            <a:schemeClr val="tx1"/>
                          </a:solidFill>
                          <a:effectLst/>
                        </a:rPr>
                        <a:t> Current </a:t>
                      </a:r>
                      <a:r>
                        <a:rPr lang="en-GB" sz="1200" b="1" dirty="0">
                          <a:solidFill>
                            <a:schemeClr val="tx1"/>
                          </a:solidFill>
                          <a:effectLst/>
                        </a:rPr>
                        <a:t>study outlet category</a:t>
                      </a:r>
                      <a:endParaRPr lang="en-GB" sz="1200" b="1" dirty="0">
                        <a:solidFill>
                          <a:schemeClr val="tx1"/>
                        </a:solidFill>
                        <a:effectLst/>
                        <a:latin typeface="Lucida Sans" panose="020B06020405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r>
              <a:tr h="176813">
                <a:tc gridSpan="3">
                  <a:txBody>
                    <a:bodyPr/>
                    <a:lstStyle/>
                    <a:p>
                      <a:pPr>
                        <a:lnSpc>
                          <a:spcPct val="150000"/>
                        </a:lnSpc>
                        <a:spcAft>
                          <a:spcPts val="0"/>
                        </a:spcAft>
                        <a:tabLst>
                          <a:tab pos="2918460" algn="l"/>
                        </a:tabLst>
                      </a:pPr>
                      <a:r>
                        <a:rPr lang="en-GB" sz="1200" b="0" dirty="0">
                          <a:solidFill>
                            <a:schemeClr val="tx1"/>
                          </a:solidFill>
                          <a:effectLst/>
                        </a:rPr>
                        <a:t>Healthier food outlets	</a:t>
                      </a:r>
                      <a:endParaRPr lang="en-GB" sz="1200" b="0" dirty="0">
                        <a:solidFill>
                          <a:schemeClr val="tx1"/>
                        </a:solidFill>
                        <a:effectLst/>
                        <a:latin typeface="Lucida Sans" panose="020B0602040502020204" pitchFamily="34" charset="0"/>
                        <a:ea typeface="Times New Roman" panose="02020603050405020304" pitchFamily="18" charset="0"/>
                        <a:cs typeface="Times New Roman" panose="02020603050405020304" pitchFamily="18" charset="0"/>
                      </a:endParaRPr>
                    </a:p>
                  </a:txBody>
                  <a:tcPr marL="53665" marR="53665" marT="44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en-GB"/>
                    </a:p>
                  </a:txBody>
                  <a:tcPr/>
                </a:tc>
                <a:tc hMerge="1">
                  <a:txBody>
                    <a:bodyPr/>
                    <a:lstStyle/>
                    <a:p>
                      <a:endParaRPr lang="en-GB"/>
                    </a:p>
                  </a:txBody>
                  <a:tcPr/>
                </a:tc>
              </a:tr>
              <a:tr h="2368628">
                <a:tc>
                  <a:txBody>
                    <a:bodyPr/>
                    <a:lstStyle/>
                    <a:p>
                      <a:pPr>
                        <a:lnSpc>
                          <a:spcPct val="150000"/>
                        </a:lnSpc>
                        <a:spcAft>
                          <a:spcPts val="0"/>
                        </a:spcAft>
                      </a:pPr>
                      <a:r>
                        <a:rPr lang="en-GB" sz="1200" b="0" dirty="0">
                          <a:solidFill>
                            <a:schemeClr val="tx1"/>
                          </a:solidFill>
                          <a:effectLst/>
                        </a:rPr>
                        <a:t>8.8 (2.1)</a:t>
                      </a:r>
                    </a:p>
                    <a:p>
                      <a:pPr>
                        <a:lnSpc>
                          <a:spcPct val="150000"/>
                        </a:lnSpc>
                        <a:spcAft>
                          <a:spcPts val="0"/>
                        </a:spcAft>
                      </a:pPr>
                      <a:r>
                        <a:rPr lang="en-GB" sz="1200" b="0" dirty="0">
                          <a:solidFill>
                            <a:schemeClr val="tx1"/>
                          </a:solidFill>
                          <a:effectLst/>
                        </a:rPr>
                        <a:t>8.8 (2.1)</a:t>
                      </a:r>
                    </a:p>
                    <a:p>
                      <a:pPr>
                        <a:lnSpc>
                          <a:spcPct val="150000"/>
                        </a:lnSpc>
                        <a:spcAft>
                          <a:spcPts val="0"/>
                        </a:spcAft>
                      </a:pPr>
                      <a:r>
                        <a:rPr lang="en-GB" sz="1200" b="0" dirty="0">
                          <a:solidFill>
                            <a:schemeClr val="tx1"/>
                          </a:solidFill>
                          <a:effectLst/>
                        </a:rPr>
                        <a:t>6.3 (2.9)</a:t>
                      </a:r>
                    </a:p>
                    <a:p>
                      <a:pPr>
                        <a:lnSpc>
                          <a:spcPct val="150000"/>
                        </a:lnSpc>
                        <a:spcAft>
                          <a:spcPts val="0"/>
                        </a:spcAft>
                      </a:pPr>
                      <a:r>
                        <a:rPr lang="en-GB" sz="1200" b="0" dirty="0">
                          <a:solidFill>
                            <a:schemeClr val="tx1"/>
                          </a:solidFill>
                          <a:effectLst/>
                        </a:rPr>
                        <a:t>5.4 (3.2)</a:t>
                      </a:r>
                    </a:p>
                    <a:p>
                      <a:pPr>
                        <a:lnSpc>
                          <a:spcPct val="150000"/>
                        </a:lnSpc>
                        <a:spcAft>
                          <a:spcPts val="0"/>
                        </a:spcAft>
                      </a:pPr>
                      <a:r>
                        <a:rPr lang="en-GB" sz="1200" b="0" dirty="0">
                          <a:solidFill>
                            <a:schemeClr val="tx1"/>
                          </a:solidFill>
                          <a:effectLst/>
                        </a:rPr>
                        <a:t>5.3 (2.5)</a:t>
                      </a:r>
                    </a:p>
                    <a:p>
                      <a:pPr>
                        <a:lnSpc>
                          <a:spcPct val="150000"/>
                        </a:lnSpc>
                        <a:spcAft>
                          <a:spcPts val="0"/>
                        </a:spcAft>
                      </a:pPr>
                      <a:r>
                        <a:rPr lang="en-GB" sz="1200" b="0" dirty="0">
                          <a:solidFill>
                            <a:schemeClr val="tx1"/>
                          </a:solidFill>
                          <a:effectLst/>
                        </a:rPr>
                        <a:t>5.0 (2.5)</a:t>
                      </a:r>
                    </a:p>
                    <a:p>
                      <a:pPr>
                        <a:lnSpc>
                          <a:spcPct val="150000"/>
                        </a:lnSpc>
                        <a:spcAft>
                          <a:spcPts val="0"/>
                        </a:spcAft>
                      </a:pPr>
                      <a:r>
                        <a:rPr lang="en-GB" sz="1200" b="0" dirty="0">
                          <a:solidFill>
                            <a:schemeClr val="tx1"/>
                          </a:solidFill>
                          <a:effectLst/>
                        </a:rPr>
                        <a:t>4.9 (2.7)</a:t>
                      </a:r>
                    </a:p>
                    <a:p>
                      <a:pPr>
                        <a:lnSpc>
                          <a:spcPct val="150000"/>
                        </a:lnSpc>
                        <a:spcAft>
                          <a:spcPts val="0"/>
                        </a:spcAft>
                      </a:pPr>
                      <a:r>
                        <a:rPr lang="en-GB" sz="1200" b="0" dirty="0">
                          <a:solidFill>
                            <a:schemeClr val="tx1"/>
                          </a:solidFill>
                          <a:effectLst/>
                        </a:rPr>
                        <a:t>4.4 (2.4)</a:t>
                      </a:r>
                    </a:p>
                    <a:p>
                      <a:pPr>
                        <a:lnSpc>
                          <a:spcPct val="150000"/>
                        </a:lnSpc>
                        <a:spcAft>
                          <a:spcPts val="0"/>
                        </a:spcAft>
                      </a:pPr>
                      <a:r>
                        <a:rPr lang="en-GB" sz="1200" b="0" dirty="0">
                          <a:solidFill>
                            <a:schemeClr val="tx1"/>
                          </a:solidFill>
                          <a:effectLst/>
                        </a:rPr>
                        <a:t>4.3 (3.3)</a:t>
                      </a:r>
                    </a:p>
                    <a:p>
                      <a:pPr>
                        <a:lnSpc>
                          <a:spcPct val="150000"/>
                        </a:lnSpc>
                        <a:spcAft>
                          <a:spcPts val="0"/>
                        </a:spcAft>
                      </a:pPr>
                      <a:r>
                        <a:rPr lang="en-GB" sz="1200" b="0" dirty="0">
                          <a:solidFill>
                            <a:schemeClr val="tx1"/>
                          </a:solidFill>
                          <a:effectLst/>
                        </a:rPr>
                        <a:t>4.3 (2.9)</a:t>
                      </a:r>
                    </a:p>
                    <a:p>
                      <a:pPr>
                        <a:lnSpc>
                          <a:spcPct val="150000"/>
                        </a:lnSpc>
                        <a:spcAft>
                          <a:spcPts val="0"/>
                        </a:spcAft>
                      </a:pPr>
                      <a:r>
                        <a:rPr lang="en-GB" sz="1200" b="0" dirty="0">
                          <a:solidFill>
                            <a:schemeClr val="tx1"/>
                          </a:solidFill>
                          <a:effectLst/>
                        </a:rPr>
                        <a:t>3.3 (3.5)</a:t>
                      </a:r>
                    </a:p>
                    <a:p>
                      <a:pPr>
                        <a:lnSpc>
                          <a:spcPct val="150000"/>
                        </a:lnSpc>
                        <a:spcAft>
                          <a:spcPts val="0"/>
                        </a:spcAft>
                      </a:pPr>
                      <a:r>
                        <a:rPr lang="en-GB" sz="1200" b="0" dirty="0">
                          <a:solidFill>
                            <a:schemeClr val="tx1"/>
                          </a:solidFill>
                          <a:effectLst/>
                        </a:rPr>
                        <a:t>0.8 (1.9)</a:t>
                      </a:r>
                      <a:endParaRPr lang="en-GB" sz="1200" b="0" dirty="0">
                        <a:solidFill>
                          <a:schemeClr val="tx1"/>
                        </a:solidFill>
                        <a:effectLst/>
                        <a:latin typeface="Lucida Sans" panose="020B0602040502020204" pitchFamily="34" charset="0"/>
                        <a:ea typeface="Times New Roman" panose="02020603050405020304" pitchFamily="18" charset="0"/>
                        <a:cs typeface="Times New Roman" panose="02020603050405020304" pitchFamily="18" charset="0"/>
                      </a:endParaRPr>
                    </a:p>
                  </a:txBody>
                  <a:tcPr marL="53665" marR="53665" marT="44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GB" sz="1200" b="0" dirty="0">
                          <a:solidFill>
                            <a:schemeClr val="tx1"/>
                          </a:solidFill>
                          <a:effectLst/>
                        </a:rPr>
                        <a:t> Fruit and vegetable market</a:t>
                      </a:r>
                    </a:p>
                    <a:p>
                      <a:pPr>
                        <a:lnSpc>
                          <a:spcPct val="150000"/>
                        </a:lnSpc>
                        <a:spcAft>
                          <a:spcPts val="0"/>
                        </a:spcAft>
                      </a:pPr>
                      <a:r>
                        <a:rPr lang="en-GB" sz="1200" b="0" dirty="0">
                          <a:solidFill>
                            <a:schemeClr val="tx1"/>
                          </a:solidFill>
                          <a:effectLst/>
                        </a:rPr>
                        <a:t> Fruit and vegetable store</a:t>
                      </a:r>
                    </a:p>
                    <a:p>
                      <a:pPr>
                        <a:lnSpc>
                          <a:spcPct val="150000"/>
                        </a:lnSpc>
                        <a:spcAft>
                          <a:spcPts val="0"/>
                        </a:spcAft>
                      </a:pPr>
                      <a:r>
                        <a:rPr lang="en-GB" sz="1200" b="0" dirty="0">
                          <a:solidFill>
                            <a:schemeClr val="tx1"/>
                          </a:solidFill>
                          <a:effectLst/>
                        </a:rPr>
                        <a:t> Supermarket – large chain</a:t>
                      </a:r>
                    </a:p>
                    <a:p>
                      <a:pPr>
                        <a:lnSpc>
                          <a:spcPct val="150000"/>
                        </a:lnSpc>
                        <a:spcAft>
                          <a:spcPts val="0"/>
                        </a:spcAft>
                      </a:pPr>
                      <a:r>
                        <a:rPr lang="en-GB" sz="1200" b="0" dirty="0">
                          <a:solidFill>
                            <a:schemeClr val="tx1"/>
                          </a:solidFill>
                          <a:effectLst/>
                        </a:rPr>
                        <a:t> Butcher</a:t>
                      </a:r>
                    </a:p>
                    <a:p>
                      <a:pPr>
                        <a:lnSpc>
                          <a:spcPct val="150000"/>
                        </a:lnSpc>
                        <a:spcAft>
                          <a:spcPts val="0"/>
                        </a:spcAft>
                      </a:pPr>
                      <a:r>
                        <a:rPr lang="en-GB" sz="1200" b="0" dirty="0">
                          <a:solidFill>
                            <a:schemeClr val="tx1"/>
                          </a:solidFill>
                          <a:effectLst/>
                        </a:rPr>
                        <a:t> Ethnic</a:t>
                      </a:r>
                    </a:p>
                    <a:p>
                      <a:pPr>
                        <a:lnSpc>
                          <a:spcPct val="150000"/>
                        </a:lnSpc>
                        <a:spcAft>
                          <a:spcPts val="0"/>
                        </a:spcAft>
                      </a:pPr>
                      <a:r>
                        <a:rPr lang="en-GB" sz="1200" b="0" dirty="0">
                          <a:solidFill>
                            <a:schemeClr val="tx1"/>
                          </a:solidFill>
                          <a:effectLst/>
                        </a:rPr>
                        <a:t> Bakery – bread only</a:t>
                      </a:r>
                    </a:p>
                    <a:p>
                      <a:pPr>
                        <a:lnSpc>
                          <a:spcPct val="150000"/>
                        </a:lnSpc>
                        <a:spcAft>
                          <a:spcPts val="0"/>
                        </a:spcAft>
                      </a:pPr>
                      <a:r>
                        <a:rPr lang="en-GB" sz="1200" b="0" dirty="0">
                          <a:solidFill>
                            <a:schemeClr val="tx1"/>
                          </a:solidFill>
                          <a:effectLst/>
                        </a:rPr>
                        <a:t> Supermarket – mid</a:t>
                      </a:r>
                    </a:p>
                    <a:p>
                      <a:pPr>
                        <a:lnSpc>
                          <a:spcPct val="150000"/>
                        </a:lnSpc>
                        <a:spcAft>
                          <a:spcPts val="0"/>
                        </a:spcAft>
                      </a:pPr>
                      <a:r>
                        <a:rPr lang="en-GB" sz="1200" b="0" dirty="0">
                          <a:solidFill>
                            <a:schemeClr val="tx1"/>
                          </a:solidFill>
                          <a:effectLst/>
                        </a:rPr>
                        <a:t> Deli</a:t>
                      </a:r>
                    </a:p>
                    <a:p>
                      <a:pPr>
                        <a:lnSpc>
                          <a:spcPct val="150000"/>
                        </a:lnSpc>
                        <a:spcAft>
                          <a:spcPts val="0"/>
                        </a:spcAft>
                      </a:pPr>
                      <a:r>
                        <a:rPr lang="en-GB" sz="1200" b="0" dirty="0">
                          <a:solidFill>
                            <a:schemeClr val="tx1"/>
                          </a:solidFill>
                          <a:effectLst/>
                        </a:rPr>
                        <a:t> Health</a:t>
                      </a:r>
                    </a:p>
                    <a:p>
                      <a:pPr>
                        <a:lnSpc>
                          <a:spcPct val="150000"/>
                        </a:lnSpc>
                        <a:spcAft>
                          <a:spcPts val="0"/>
                        </a:spcAft>
                      </a:pPr>
                      <a:r>
                        <a:rPr lang="en-GB" sz="1200" b="0" dirty="0">
                          <a:solidFill>
                            <a:schemeClr val="tx1"/>
                          </a:solidFill>
                          <a:effectLst/>
                        </a:rPr>
                        <a:t> Convenience - fresh </a:t>
                      </a:r>
                    </a:p>
                    <a:p>
                      <a:pPr>
                        <a:lnSpc>
                          <a:spcPct val="150000"/>
                        </a:lnSpc>
                        <a:spcAft>
                          <a:spcPts val="0"/>
                        </a:spcAft>
                      </a:pPr>
                      <a:r>
                        <a:rPr lang="en-GB" sz="1200" b="0" dirty="0">
                          <a:solidFill>
                            <a:schemeClr val="tx1"/>
                          </a:solidFill>
                          <a:effectLst/>
                        </a:rPr>
                        <a:t> Supermarket - discount </a:t>
                      </a:r>
                    </a:p>
                    <a:p>
                      <a:pPr>
                        <a:lnSpc>
                          <a:spcPct val="150000"/>
                        </a:lnSpc>
                        <a:spcAft>
                          <a:spcPts val="0"/>
                        </a:spcAft>
                      </a:pPr>
                      <a:r>
                        <a:rPr lang="en-GB" sz="1200" b="0" dirty="0">
                          <a:solidFill>
                            <a:schemeClr val="tx1"/>
                          </a:solidFill>
                          <a:effectLst/>
                        </a:rPr>
                        <a:t> Bakery – mixed</a:t>
                      </a:r>
                      <a:endParaRPr lang="en-GB" sz="1200" b="0" dirty="0">
                        <a:solidFill>
                          <a:schemeClr val="tx1"/>
                        </a:solidFill>
                        <a:effectLst/>
                        <a:latin typeface="Lucida Sans" panose="020B06020405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GB" sz="1200" b="0" dirty="0">
                          <a:solidFill>
                            <a:schemeClr val="tx1"/>
                          </a:solidFill>
                          <a:effectLst/>
                        </a:rPr>
                        <a:t> Farm shop</a:t>
                      </a:r>
                    </a:p>
                    <a:p>
                      <a:pPr>
                        <a:lnSpc>
                          <a:spcPct val="150000"/>
                        </a:lnSpc>
                        <a:spcAft>
                          <a:spcPts val="0"/>
                        </a:spcAft>
                      </a:pPr>
                      <a:r>
                        <a:rPr lang="en-GB" sz="1200" b="0" dirty="0">
                          <a:solidFill>
                            <a:schemeClr val="tx1"/>
                          </a:solidFill>
                          <a:effectLst/>
                        </a:rPr>
                        <a:t> Greengrocer</a:t>
                      </a:r>
                    </a:p>
                    <a:p>
                      <a:pPr>
                        <a:lnSpc>
                          <a:spcPct val="150000"/>
                        </a:lnSpc>
                        <a:spcAft>
                          <a:spcPts val="0"/>
                        </a:spcAft>
                      </a:pPr>
                      <a:r>
                        <a:rPr lang="en-GB" sz="1200" b="0" dirty="0">
                          <a:solidFill>
                            <a:schemeClr val="tx1"/>
                          </a:solidFill>
                          <a:effectLst/>
                        </a:rPr>
                        <a:t> Premium/ large supermarkets</a:t>
                      </a:r>
                    </a:p>
                    <a:p>
                      <a:pPr>
                        <a:lnSpc>
                          <a:spcPct val="150000"/>
                        </a:lnSpc>
                        <a:spcAft>
                          <a:spcPts val="0"/>
                        </a:spcAft>
                      </a:pPr>
                      <a:r>
                        <a:rPr lang="en-GB" sz="1200" b="0" dirty="0">
                          <a:solidFill>
                            <a:schemeClr val="tx1"/>
                          </a:solidFill>
                          <a:effectLst/>
                        </a:rPr>
                        <a:t> Butcher    </a:t>
                      </a:r>
                    </a:p>
                    <a:p>
                      <a:pPr>
                        <a:lnSpc>
                          <a:spcPct val="150000"/>
                        </a:lnSpc>
                        <a:spcAft>
                          <a:spcPts val="0"/>
                        </a:spcAft>
                      </a:pPr>
                      <a:r>
                        <a:rPr lang="en-GB" sz="1200" b="0" dirty="0">
                          <a:solidFill>
                            <a:schemeClr val="tx1"/>
                          </a:solidFill>
                          <a:effectLst/>
                        </a:rPr>
                        <a:t> ‘World’ stores</a:t>
                      </a:r>
                    </a:p>
                    <a:p>
                      <a:pPr>
                        <a:lnSpc>
                          <a:spcPct val="150000"/>
                        </a:lnSpc>
                        <a:spcAft>
                          <a:spcPts val="0"/>
                        </a:spcAft>
                      </a:pPr>
                      <a:r>
                        <a:rPr lang="en-GB" sz="1200" b="0" dirty="0">
                          <a:solidFill>
                            <a:schemeClr val="tx1"/>
                          </a:solidFill>
                          <a:effectLst/>
                        </a:rPr>
                        <a:t> N/A</a:t>
                      </a:r>
                    </a:p>
                    <a:p>
                      <a:pPr>
                        <a:lnSpc>
                          <a:spcPct val="150000"/>
                        </a:lnSpc>
                        <a:spcAft>
                          <a:spcPts val="0"/>
                        </a:spcAft>
                      </a:pPr>
                      <a:r>
                        <a:rPr lang="en-GB" sz="1200" b="0" dirty="0">
                          <a:solidFill>
                            <a:schemeClr val="tx1"/>
                          </a:solidFill>
                          <a:effectLst/>
                        </a:rPr>
                        <a:t> Small supermarkets</a:t>
                      </a:r>
                    </a:p>
                    <a:p>
                      <a:pPr>
                        <a:lnSpc>
                          <a:spcPct val="150000"/>
                        </a:lnSpc>
                        <a:spcAft>
                          <a:spcPts val="0"/>
                        </a:spcAft>
                      </a:pPr>
                      <a:r>
                        <a:rPr lang="en-GB" sz="1200" b="0" dirty="0">
                          <a:solidFill>
                            <a:schemeClr val="tx1"/>
                          </a:solidFill>
                          <a:effectLst/>
                        </a:rPr>
                        <a:t> Sandwich shops</a:t>
                      </a:r>
                    </a:p>
                    <a:p>
                      <a:pPr>
                        <a:lnSpc>
                          <a:spcPct val="150000"/>
                        </a:lnSpc>
                        <a:spcAft>
                          <a:spcPts val="0"/>
                        </a:spcAft>
                      </a:pPr>
                      <a:r>
                        <a:rPr lang="en-GB" sz="1200" b="0" dirty="0">
                          <a:solidFill>
                            <a:schemeClr val="tx1"/>
                          </a:solidFill>
                          <a:effectLst/>
                        </a:rPr>
                        <a:t> Health food stores</a:t>
                      </a:r>
                    </a:p>
                    <a:p>
                      <a:pPr>
                        <a:lnSpc>
                          <a:spcPct val="150000"/>
                        </a:lnSpc>
                        <a:spcAft>
                          <a:spcPts val="0"/>
                        </a:spcAft>
                      </a:pPr>
                      <a:r>
                        <a:rPr lang="en-GB" sz="1200" b="0" dirty="0">
                          <a:solidFill>
                            <a:schemeClr val="tx1"/>
                          </a:solidFill>
                          <a:effectLst/>
                        </a:rPr>
                        <a:t> N/A</a:t>
                      </a:r>
                    </a:p>
                    <a:p>
                      <a:pPr>
                        <a:lnSpc>
                          <a:spcPct val="150000"/>
                        </a:lnSpc>
                        <a:spcAft>
                          <a:spcPts val="0"/>
                        </a:spcAft>
                      </a:pPr>
                      <a:r>
                        <a:rPr lang="en-GB" sz="1200" b="0" dirty="0">
                          <a:solidFill>
                            <a:schemeClr val="tx1"/>
                          </a:solidFill>
                          <a:effectLst/>
                        </a:rPr>
                        <a:t> Discount supermarkets</a:t>
                      </a:r>
                    </a:p>
                    <a:p>
                      <a:pPr>
                        <a:lnSpc>
                          <a:spcPct val="150000"/>
                        </a:lnSpc>
                        <a:spcAft>
                          <a:spcPts val="0"/>
                        </a:spcAft>
                      </a:pPr>
                      <a:r>
                        <a:rPr lang="en-GB" sz="1200" b="0" dirty="0">
                          <a:solidFill>
                            <a:schemeClr val="tx1"/>
                          </a:solidFill>
                          <a:effectLst/>
                        </a:rPr>
                        <a:t> Bakery</a:t>
                      </a:r>
                      <a:endParaRPr lang="en-GB" sz="1200" b="0" dirty="0">
                        <a:solidFill>
                          <a:schemeClr val="tx1"/>
                        </a:solidFill>
                        <a:effectLst/>
                        <a:latin typeface="Lucida Sans" panose="020B06020405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6813">
                <a:tc gridSpan="3">
                  <a:txBody>
                    <a:bodyPr/>
                    <a:lstStyle/>
                    <a:p>
                      <a:pPr>
                        <a:lnSpc>
                          <a:spcPct val="150000"/>
                        </a:lnSpc>
                        <a:spcAft>
                          <a:spcPts val="0"/>
                        </a:spcAft>
                        <a:tabLst>
                          <a:tab pos="3913505" algn="l"/>
                        </a:tabLst>
                      </a:pPr>
                      <a:r>
                        <a:rPr lang="en-GB" sz="1200" b="0" dirty="0">
                          <a:solidFill>
                            <a:schemeClr val="tx1"/>
                          </a:solidFill>
                          <a:effectLst/>
                        </a:rPr>
                        <a:t>Less healthy food outlets	</a:t>
                      </a:r>
                      <a:endParaRPr lang="en-GB" sz="1200" b="0" dirty="0">
                        <a:solidFill>
                          <a:schemeClr val="tx1"/>
                        </a:solidFill>
                        <a:effectLst/>
                        <a:latin typeface="Lucida Sans" panose="020B0602040502020204" pitchFamily="34" charset="0"/>
                        <a:ea typeface="Times New Roman" panose="02020603050405020304" pitchFamily="18" charset="0"/>
                        <a:cs typeface="Times New Roman" panose="02020603050405020304" pitchFamily="18" charset="0"/>
                      </a:endParaRPr>
                    </a:p>
                  </a:txBody>
                  <a:tcPr marL="53665" marR="53665" marT="44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en-GB"/>
                    </a:p>
                  </a:txBody>
                  <a:tcPr/>
                </a:tc>
                <a:tc hMerge="1">
                  <a:txBody>
                    <a:bodyPr/>
                    <a:lstStyle/>
                    <a:p>
                      <a:endParaRPr lang="en-GB"/>
                    </a:p>
                  </a:txBody>
                  <a:tcPr/>
                </a:tc>
              </a:tr>
              <a:tr h="1173093">
                <a:tc>
                  <a:txBody>
                    <a:bodyPr/>
                    <a:lstStyle/>
                    <a:p>
                      <a:pPr>
                        <a:lnSpc>
                          <a:spcPct val="150000"/>
                        </a:lnSpc>
                        <a:spcAft>
                          <a:spcPts val="0"/>
                        </a:spcAft>
                      </a:pPr>
                      <a:r>
                        <a:rPr lang="en-GB" sz="1200" b="0" dirty="0">
                          <a:solidFill>
                            <a:schemeClr val="tx1"/>
                          </a:solidFill>
                          <a:effectLst/>
                        </a:rPr>
                        <a:t>-1.1 (4.1)</a:t>
                      </a:r>
                    </a:p>
                    <a:p>
                      <a:pPr>
                        <a:lnSpc>
                          <a:spcPct val="150000"/>
                        </a:lnSpc>
                        <a:spcAft>
                          <a:spcPts val="0"/>
                        </a:spcAft>
                      </a:pPr>
                      <a:r>
                        <a:rPr lang="en-GB" sz="1200" b="0" dirty="0">
                          <a:solidFill>
                            <a:schemeClr val="tx1"/>
                          </a:solidFill>
                          <a:effectLst/>
                        </a:rPr>
                        <a:t>-1.1 (2.3)</a:t>
                      </a:r>
                    </a:p>
                    <a:p>
                      <a:pPr>
                        <a:lnSpc>
                          <a:spcPct val="150000"/>
                        </a:lnSpc>
                        <a:spcAft>
                          <a:spcPts val="0"/>
                        </a:spcAft>
                      </a:pPr>
                      <a:r>
                        <a:rPr lang="en-GB" sz="1200" b="0" dirty="0">
                          <a:solidFill>
                            <a:schemeClr val="tx1"/>
                          </a:solidFill>
                          <a:effectLst/>
                        </a:rPr>
                        <a:t>-1.6 (2.4)              </a:t>
                      </a:r>
                    </a:p>
                    <a:p>
                      <a:pPr>
                        <a:lnSpc>
                          <a:spcPct val="150000"/>
                        </a:lnSpc>
                        <a:spcAft>
                          <a:spcPts val="0"/>
                        </a:spcAft>
                      </a:pPr>
                      <a:r>
                        <a:rPr lang="en-GB" sz="1200" b="0" dirty="0">
                          <a:solidFill>
                            <a:schemeClr val="tx1"/>
                          </a:solidFill>
                          <a:effectLst/>
                        </a:rPr>
                        <a:t>-5.0 (0.9)</a:t>
                      </a:r>
                    </a:p>
                    <a:p>
                      <a:pPr>
                        <a:lnSpc>
                          <a:spcPct val="150000"/>
                        </a:lnSpc>
                        <a:spcAft>
                          <a:spcPts val="0"/>
                        </a:spcAft>
                      </a:pPr>
                      <a:r>
                        <a:rPr lang="en-GB" sz="1200" b="0" dirty="0">
                          <a:solidFill>
                            <a:schemeClr val="tx1"/>
                          </a:solidFill>
                          <a:effectLst/>
                        </a:rPr>
                        <a:t>-5.0 (3.6)</a:t>
                      </a:r>
                    </a:p>
                    <a:p>
                      <a:pPr>
                        <a:lnSpc>
                          <a:spcPct val="150000"/>
                        </a:lnSpc>
                        <a:spcAft>
                          <a:spcPts val="0"/>
                        </a:spcAft>
                      </a:pPr>
                      <a:r>
                        <a:rPr lang="en-GB" sz="1200" b="0" dirty="0">
                          <a:solidFill>
                            <a:schemeClr val="tx1"/>
                          </a:solidFill>
                          <a:effectLst/>
                        </a:rPr>
                        <a:t>-8.3 (1.6)</a:t>
                      </a:r>
                      <a:endParaRPr lang="en-GB" sz="1200" b="0" dirty="0">
                        <a:solidFill>
                          <a:schemeClr val="tx1"/>
                        </a:solidFill>
                        <a:effectLst/>
                        <a:latin typeface="Lucida Sans" panose="020B0602040502020204" pitchFamily="34" charset="0"/>
                        <a:ea typeface="Times New Roman" panose="02020603050405020304" pitchFamily="18" charset="0"/>
                        <a:cs typeface="Times New Roman" panose="02020603050405020304" pitchFamily="18" charset="0"/>
                      </a:endParaRPr>
                    </a:p>
                  </a:txBody>
                  <a:tcPr marL="53665" marR="53665" marT="44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GB" sz="1200" b="0" dirty="0">
                          <a:solidFill>
                            <a:schemeClr val="tx1"/>
                          </a:solidFill>
                          <a:effectLst/>
                        </a:rPr>
                        <a:t> Convenience – non fresh</a:t>
                      </a:r>
                    </a:p>
                    <a:p>
                      <a:pPr>
                        <a:lnSpc>
                          <a:spcPct val="150000"/>
                        </a:lnSpc>
                        <a:spcAft>
                          <a:spcPts val="0"/>
                        </a:spcAft>
                      </a:pPr>
                      <a:r>
                        <a:rPr lang="en-GB" sz="1200" b="0" dirty="0">
                          <a:solidFill>
                            <a:schemeClr val="tx1"/>
                          </a:solidFill>
                          <a:effectLst/>
                        </a:rPr>
                        <a:t> Takeaway – food court</a:t>
                      </a:r>
                    </a:p>
                    <a:p>
                      <a:pPr>
                        <a:lnSpc>
                          <a:spcPct val="150000"/>
                        </a:lnSpc>
                        <a:spcAft>
                          <a:spcPts val="0"/>
                        </a:spcAft>
                      </a:pPr>
                      <a:r>
                        <a:rPr lang="en-GB" sz="1200" b="0" dirty="0">
                          <a:solidFill>
                            <a:schemeClr val="tx1"/>
                          </a:solidFill>
                          <a:effectLst/>
                        </a:rPr>
                        <a:t> Takeaway – (Asian/Indian)</a:t>
                      </a:r>
                    </a:p>
                    <a:p>
                      <a:pPr>
                        <a:lnSpc>
                          <a:spcPct val="150000"/>
                        </a:lnSpc>
                        <a:spcAft>
                          <a:spcPts val="0"/>
                        </a:spcAft>
                      </a:pPr>
                      <a:r>
                        <a:rPr lang="en-GB" sz="1200" b="0" dirty="0">
                          <a:solidFill>
                            <a:schemeClr val="tx1"/>
                          </a:solidFill>
                          <a:effectLst/>
                        </a:rPr>
                        <a:t> Takeaway – independent</a:t>
                      </a:r>
                    </a:p>
                    <a:p>
                      <a:pPr>
                        <a:lnSpc>
                          <a:spcPct val="150000"/>
                        </a:lnSpc>
                        <a:spcAft>
                          <a:spcPts val="0"/>
                        </a:spcAft>
                      </a:pPr>
                      <a:r>
                        <a:rPr lang="en-GB" sz="1200" b="0" dirty="0">
                          <a:solidFill>
                            <a:schemeClr val="tx1"/>
                          </a:solidFill>
                          <a:effectLst/>
                        </a:rPr>
                        <a:t> Other – miscellaneous</a:t>
                      </a:r>
                    </a:p>
                    <a:p>
                      <a:pPr>
                        <a:lnSpc>
                          <a:spcPct val="150000"/>
                        </a:lnSpc>
                        <a:spcAft>
                          <a:spcPts val="0"/>
                        </a:spcAft>
                      </a:pPr>
                      <a:r>
                        <a:rPr lang="en-GB" sz="1200" b="0" dirty="0">
                          <a:solidFill>
                            <a:schemeClr val="tx1"/>
                          </a:solidFill>
                          <a:effectLst/>
                        </a:rPr>
                        <a:t> Takeaway – major chain</a:t>
                      </a:r>
                      <a:endParaRPr lang="en-GB" sz="1200" b="0" dirty="0">
                        <a:solidFill>
                          <a:schemeClr val="tx1"/>
                        </a:solidFill>
                        <a:effectLst/>
                        <a:latin typeface="Lucida Sans" panose="020B06020405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GB" sz="1200" b="0" dirty="0">
                          <a:solidFill>
                            <a:schemeClr val="tx1"/>
                          </a:solidFill>
                          <a:effectLst/>
                        </a:rPr>
                        <a:t> Convenience/ petrol stores</a:t>
                      </a:r>
                    </a:p>
                    <a:p>
                      <a:pPr>
                        <a:lnSpc>
                          <a:spcPct val="150000"/>
                        </a:lnSpc>
                        <a:spcAft>
                          <a:spcPts val="0"/>
                        </a:spcAft>
                      </a:pPr>
                      <a:r>
                        <a:rPr lang="en-GB" sz="1200" b="0" dirty="0">
                          <a:solidFill>
                            <a:schemeClr val="tx1"/>
                          </a:solidFill>
                          <a:effectLst/>
                        </a:rPr>
                        <a:t> N/A</a:t>
                      </a:r>
                    </a:p>
                    <a:p>
                      <a:pPr>
                        <a:lnSpc>
                          <a:spcPct val="150000"/>
                        </a:lnSpc>
                        <a:spcAft>
                          <a:spcPts val="0"/>
                        </a:spcAft>
                      </a:pPr>
                      <a:r>
                        <a:rPr lang="en-GB" sz="1200" b="0" dirty="0">
                          <a:solidFill>
                            <a:schemeClr val="tx1"/>
                          </a:solidFill>
                          <a:effectLst/>
                        </a:rPr>
                        <a:t> Chinese/ Indian takeaways</a:t>
                      </a:r>
                    </a:p>
                    <a:p>
                      <a:pPr>
                        <a:lnSpc>
                          <a:spcPct val="150000"/>
                        </a:lnSpc>
                        <a:spcAft>
                          <a:spcPts val="0"/>
                        </a:spcAft>
                      </a:pPr>
                      <a:r>
                        <a:rPr lang="en-GB" sz="1200" b="0" dirty="0">
                          <a:solidFill>
                            <a:schemeClr val="tx1"/>
                          </a:solidFill>
                          <a:effectLst/>
                        </a:rPr>
                        <a:t> Fish &amp; chips/ Other takeaways</a:t>
                      </a:r>
                    </a:p>
                    <a:p>
                      <a:pPr>
                        <a:lnSpc>
                          <a:spcPct val="150000"/>
                        </a:lnSpc>
                        <a:spcAft>
                          <a:spcPts val="0"/>
                        </a:spcAft>
                      </a:pPr>
                      <a:r>
                        <a:rPr lang="en-GB" sz="1200" b="0" dirty="0">
                          <a:solidFill>
                            <a:schemeClr val="tx1"/>
                          </a:solidFill>
                          <a:effectLst/>
                        </a:rPr>
                        <a:t> Newsagents/ confectioners</a:t>
                      </a:r>
                    </a:p>
                    <a:p>
                      <a:pPr>
                        <a:lnSpc>
                          <a:spcPct val="150000"/>
                        </a:lnSpc>
                        <a:spcAft>
                          <a:spcPts val="0"/>
                        </a:spcAft>
                      </a:pPr>
                      <a:r>
                        <a:rPr lang="en-GB" sz="1200" b="0" dirty="0">
                          <a:solidFill>
                            <a:schemeClr val="tx1"/>
                          </a:solidFill>
                          <a:effectLst/>
                        </a:rPr>
                        <a:t> Fast food outlets</a:t>
                      </a:r>
                      <a:endParaRPr lang="en-GB" sz="1200" b="0" dirty="0">
                        <a:solidFill>
                          <a:schemeClr val="tx1"/>
                        </a:solidFill>
                        <a:effectLst/>
                        <a:latin typeface="Lucida Sans" panose="020B06020405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Rectangle 9"/>
          <p:cNvSpPr>
            <a:spLocks noChangeArrowheads="1"/>
          </p:cNvSpPr>
          <p:nvPr/>
        </p:nvSpPr>
        <p:spPr bwMode="auto">
          <a:xfrm>
            <a:off x="4824536" y="6608385"/>
            <a:ext cx="4572000" cy="276999"/>
          </a:xfrm>
          <a:prstGeom prst="rect">
            <a:avLst/>
          </a:prstGeom>
          <a:noFill/>
          <a:ln w="9525">
            <a:noFill/>
            <a:miter lim="800000"/>
            <a:headEnd/>
            <a:tailEnd/>
          </a:ln>
        </p:spPr>
        <p:txBody>
          <a:bodyPr>
            <a:spAutoFit/>
          </a:bodyPr>
          <a:lstStyle/>
          <a:p>
            <a:pPr algn="l"/>
            <a:r>
              <a:rPr lang="en-GB" sz="1200" dirty="0" smtClean="0">
                <a:latin typeface="Verdana" pitchFamily="34" charset="0"/>
              </a:rPr>
              <a:t>Thornton and Kavanagh, Nutrition &amp; Diabetes 2012</a:t>
            </a:r>
            <a:endParaRPr lang="en-GB" sz="1200" dirty="0">
              <a:latin typeface="Verdana" pitchFamily="34" charset="0"/>
            </a:endParaRPr>
          </a:p>
        </p:txBody>
      </p:sp>
    </p:spTree>
    <p:extLst>
      <p:ext uri="{BB962C8B-B14F-4D97-AF65-F5344CB8AC3E}">
        <p14:creationId xmlns:p14="http://schemas.microsoft.com/office/powerpoint/2010/main" val="116715267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251520" y="980728"/>
            <a:ext cx="8713788" cy="460375"/>
          </a:xfrm>
          <a:prstGeom prst="rect">
            <a:avLst/>
          </a:prstGeom>
          <a:solidFill>
            <a:schemeClr val="bg1"/>
          </a:solidFill>
          <a:ln w="9525">
            <a:noFill/>
            <a:miter lim="800000"/>
            <a:headEnd/>
            <a:tailEnd/>
          </a:ln>
        </p:spPr>
        <p:txBody>
          <a:bodyPr>
            <a:spAutoFit/>
          </a:bodyPr>
          <a:lstStyle/>
          <a:p>
            <a:endParaRPr lang="en-US"/>
          </a:p>
        </p:txBody>
      </p:sp>
      <p:sp>
        <p:nvSpPr>
          <p:cNvPr id="12292" name="AutoShape 18" descr="data:image/jpeg;base64,/9j/4AAQSkZJRgABAQAAAQABAAD/2wBDAAkGBwgHBgkIBwgKCgkLDRYPDQwMDRsUFRAWIB0iIiAdHx8kKDQsJCYxJx8fLT0tMTU3Ojo6Iys/RD84QzQ5Ojf/2wBDAQoKCg0MDRoPDxo3JR8lNzc3Nzc3Nzc3Nzc3Nzc3Nzc3Nzc3Nzc3Nzc3Nzc3Nzc3Nzc3Nzc3Nzc3Nzc3Nzc3Nzf/wAARCACWAMgDASIAAhEBAxEB/8QAGwAAAgMBAQEAAAAAAAAAAAAABQYAAwQCAQf/xAA5EAACAQMDAgUCBAQFBAMAAAABAgMABBEFEiExQQYTIlFhcZEUMkKBI1KhsTNiwdHhBxUWciREgv/EABoBAAIDAQEAAAAAAAAAAAAAAAMEAAIFAQb/xAApEQACAgEEAgICAgIDAAAAAAABAgARAwQSITETQSJRBTIVIxRhcYHh/9oADAMBAAIRAxEAPwD7jUqVKkklSpUqSSVK4kkSNSzsFUdzUSVJBlHVh8Gq7lBq52j3O68qE1ha7aTPk4AHc96HlzJi/adVS3U3VKpt5t6EvwR1rPeX8aALE6lu+D0qr6nGmPyE8ToxsWoQf441W40bw5c3dkwW6yqRFlyAxIGcfesngjxO+uWRTUVjhvkPKjgSDswFUeIM6tDDaj1ASB29uKxpZRWLpIj7ZEOR+3YVmN+UJYMo4j6aRDjpv2j5UoTaXbzweZ5hB64qgauWZgsp4OMYpr+Sx8WO4p/jOSQPUK3t3Hax7nPJ4AoOmozLMZDyGPTtivLkC8w8pcMo4IP+lYXfyHCTDHs3Y1m6vWZHcFTQHX/sbw4EC0e41W86zxh14z2ParaBW05TayHit51KNVBKn65rSwfkMZT+w0YpkwMD8Zur2h//AHND+n+tW217HO+xetGTW4HYKG5lDicCyJrqV5XtNwclSpUqSSVKlSpJJUqVKkkleGvazXlytvHk8k8AVR3VFLN0J0Ak0Jl1qZEgRWYDLcihS3ezGxOncGqtVPmxkuTg88ml2KS7MrLBFK4HdRxXmNbnd8nkUcTWwYF2UTHVLxmHokbntmr0XC5JzSzpz3i3kMc8LopPJI4+9Myn09MH5ommyNkW2uAzYwhoTLqMphtpCGwCpzSwshA3bufaj2puBFIpPBBoHb6bMs0bO4K/mxxzSWsVsjADoRzTbVQ3CtsohiBz625JrFqEgwc4JrY7hO2fml/U7pVlALendg/WuudqACWxrua4xabuW1R1UncCSewoS+5NcREyI5GySD0x1ojpxItI8yHBGSO1YbmZDqiEBfQrY296ji1W5xLDND4itXIO1lPbaxFWtHCcZJI+eaT7nV5rbVPICFrYqMgHB56kGmOxe0lhQRzv9HPP3oy5LO3i4HJhZACZpS3ijDbH2k9Pb7V0iHZj057jNVSxvF6iGZR3XkVka9UMMMAB2qMdv7CUClujcsuYJlBeMdP0j/Ss1hdyR3sbFHVVyWLKRmrVvgzbT36V5M428sAM9DQlIDhx6hQG2lT7jHbXscw4NagQelKSX1pbSYNxjBwTijdrdBlDKwZD0KnIr0uDVJl4BszOy4GXmoTqVXHKGHFd05F6qe1KlSpJJUqV4akk8Y4FCdRdZH5YjaOAO9bruYQxFmPAoFNKCC7Dr0z71l/kctLsjWnSzcHai/rjBYkAnOPauhcjaFQ4A6cVhvbm3huwbmZVDjCgn5q6RInjDW1xHu6Y3DBrJ8RddwP/AFNHrsQhYOZLr82dvPFGGPobDAHFBNG8wCRpAFbIUc5ojMT5ZPHPFEQ7UgMgtoM1WXyztfvjAFd2yv5Su59RXAB7ChMxlvNVEABMaAsx/sKMbzHFjaR296WTkk+oyw2qBMWpTLFbsS5GOgpTYi7nQs5BEgCqOQSfetvibURGGTf/AMUI8Msb3WLeJAdq5c9+lD2lzYjONQiWZ9DKKttsPULjjjtSZql3+EvxtLEEHn6023hYRHjcMc0s2QSe7uoJVDL6evsc1bILYCDw8AsZi89pJw7q23GMsKKWk5UAq37Vg1TTZ7QGW2DPAOSOpFYLW/CHBbGT1NBOOvUYNOvEebLWJI8K5yPY1dd21rqQ3wuIp8e3B+tKkVyT+rOa0w3bK4CMferBzt2nkRU4aNjgzm9a6srjyp1eNl/KccN9DVlk93e3SKZyFzk8dBRaDUEmj8m6RZIz2btXL6c8H8aw/iRddin1CqbL5Tr6l/JQphRgDVZWsLtoZ/qrDuPessfiG4sgTZSnP8o5B/amRhaagwjv4sunGWGCpr220TT1bbERjPTNH0+PGXsNRnWzBUpludeFvF1xqN0bW9sXhkC7hKAdrfHxTxBOHHNB9O0SK2G8IAe2K1lWibNepxBlXk3MPMVdrUVCtSqLeXevWpR7i8weINRfTrVGhCmV2wN3Ix3qiLVLqWIFAm7/ADKf96o8TMrXFuh/LtbHweK5sHVY8FgWFY2q1GQZ9oNCaGPGniBIsznUr83EKo6hZM4YDpmsdxN1IBPAqvXpBEBMMkZ5IFYnmJiZl5AH70lnzHKRcYxYtosQPqUiTazGshxtiBAxxyTRu1uLSNV5AA7Ghum2yXzXdw6+nIQgHqB/yaXtctrqzdxbySqB2YcGltx3cR3arjaT1PpFpKrjcmPLY8Yrq9nESA7hjmhlncJY6dEJGGUQDk/FC9Qv5r7KxAiP9TdyKtkygDb7i64izX6hTRikhluizBmYjkcY7V3qupJbQO2cnGFHuawRXgitwD6VUUp6/qzSyFFYewHx71wE7Qqwgx7nszDrQutQ3tbnkN9/ii//AEtikbUbyW4RgYowmPkn/YUIsJtoAJHNOnhm4tbWCe6lwN7Ae3QUVXCLthctlSBGYpHLCV5GeM4ocmjWsbO8M0odjk7sYrVFdRT2wmjVgrZ25/vWSSZl5HU/ahZH+QMUUEcXPZIyvpkPGOo6GlnWdCYkywKDnqOxovd37JEwY89vcV1p935igMxIz7VUOGNe4ZdyDcJ8/e8nsJCHyFU8qx5FGNN1aK4AAODjimfWfD9jrNqUZNkmPS6jkGkS/wDDdzpBxGXbHQk5Dfv2NFKIRzwYZcquKjZHONuQelELG/eI8MeetIunaw6ER3GQRwc9R9aPw3RChlGSegBzmlsiFDOMl8RumSDUYyyhUuAOGHX/AJrzSdFu5pQ852IDgkt1/ag9rOyEHOKZ9K1QAhSwyeueho2n8T5B5hFMvkRCEjEqBQABxiuJYtwqyN1kUMpyK9Ir1gojiY1kQfGTDLg9O1SrbqP07h2qVyWgjxCuUWTH5Dk1htWXeqjOT3o1q0YeIqRwQQaXLAsRnOTEdrD6Vj/kMfy3COaZvjUKXtpHPaPHJjLjGBSnLJ+HspQ59aZDk/FNnJYdTnnilHxnayF1gtRhrxhHyTwxOP7Z+1IsLIIjeE+iZq8KhI9DjkkUnzSz/cmqNdljnQ7kwAeD7Ux2+nw2thHaISUijVQfoOtBL61tVvES4kQgjcFbjNCyArCI4Zrgqytb6+YT3TFYFULBGBjIH6jReKAQxnJHXr7VLvVrW3X829h0C8Cg5nvtZfZAPKhJwSO9DoXYhfkw54Eya9qRIeKHBUHqO9IRlupLx2w8jFugBNfX7fw3p0UA/ExNM+MnLYzVllp9vaWwit4/Lj6gAnP3prE3juxZMqcoHU+YQvJC2yeN4n/ldSp/rTbpOkS3Cwyef6JFHoPQc8n7UT1nRodSgMch2bASjDqprvwqh/Bm4bIX/Diz/KOCao5vqX8lKSIad0ijREXaigBQPasU7ZJJI+lWztkkA9KCa3qcdhZyTSEDaPuapRPEXUWYP1O68+8FpGxBHOfmtOnTSQyiKYbXHY9x7ilvRZzLemSRslzkmvoI0yHUbUH8sij0uOoNUZNrVGXYKKM128uwArghuv1qu+ljlj2yKCT1BGaFrcT6bL+HvlwpPolHQn59jXtxcKzMcjNdZrWhFwlG4A8QaACxu9PUnjLwk8n5U9/pQrTbqbzlSKPB/lNNE92QNmccdfalyWzltp3mifzGbkHPWrKxK7WjKG+4fguCVBPpbup6iiVvccDnmk2PVJ/ODXIAIGDxzij2n3HmoGYrzzwaE+Mg8yOtCOGnapPE6qDu5HH8w7imdL6F1BBPPbFfOYJyjZzReDUC0TYJMqjIGcAj/emtP+QyYRsuIZtKHNxxE8UwIjcE45FSgWgu89y0rZ9KHODwKlbunzHLjDMJn5ECNtEMX0e6E8dKSmZ7fV5I8HY+Hx89D/pT1euIoJH2F8D8q9TSZqqtcyLPbxsWQnIz1FB15SqJ5hNKDf8AqFLS5j/JI3rP5Qe+Kxam0MksbMi5Rty5657GsC3UY2SSZBUY54IrJeatbNPHFG+XYnmsUvY2x8YzdiHBdl4l2j1Y5+KVPF94kFjJMwG5fy59zWk3UsUhznB7g8UqeN7s3Oy2RvSBuOPftXE/sYKYVE2mxMumXjXBP4l+c8KBTppmsR28IiKrtx2FfMYvNjHOc/zCj2nJdyWiSM5OT3oubFtNiEJDjmfRLS+S93OnITg1eXB64oP4aDR6aWkX1PIT17DiiEsyjJX7VVRxzF2/biU3JM7rbKdvnHbkdh3NaSkdtHHBCMRRqFUfArDaOfNkuDyR6E/1rp7oEHvjrQwZYj1PZ5sAivnfjGe5v5fKtlLxR9dp/M1NOr3higZgcFjtWg9pDlSzDOeTRMTbW3QirQgvwszLMsMv+IvY8ZFfVdMby4k2sDnrXzqe1Mcq3UIw6ng03eH75J41w/I6jPSuZSC+6cyDctxou7S31CMpIEKkda+eeJ/DmpaKWv8ASppXtxzJFnO0e4HcU8iUKdydKuW9QqQ4z8Guqaa4BXZf+IhabIt9axzZyWX1YNXvDt4xz2o1LpENvJJc2IUROcyRD9J9xWaeEFAVA5+KoRfIhS/PEX7uxWZfy8/2rPamfTZMEFoSentROWcWs2JMhZO/z3rQY47iNckbW6mpuFUYUOevU7hnV0Ug5BHFaoJlSQFecH+tCW06aJwbaXC+xrRaiSGTNwu8dgD1NBKWeZKBFiOOh3ciB2Unax5GOKlYtJ1S1ncQKxSbsjDGce3vUr0OnIGMAGY+ZTvNiO16rtCfLJBx2pSWQw3TRy96dSMil7xDpZkTzoR615FF1un8qWOxKafKENGAtR06K5UhtwB/Up5pE1rTL3S9QhnyXgDArIBxn2NPtnciWNoZMrInVTXZjSQNHKiujdQwyDWCtBuRNNchEW/N3wBu2Mkn2pPvlNy8svuTgfFO+saPLBbO1iN8WOYs8r9PelKK3kuH8uFG9iSMYruNW3QodQtzVpGnxXcIEgHKdR2pghsI4LNVUDhaqs7T8LbBB2XBNdXd2XmgtYsZlcJx7UfVUoUe4HGSxJhKFDFbRoB0FU3DGJCzHnHA9q1SkKTg9Kw3fr2LnlmAoBFCWHJnauY7dBjBIyR9axM+4sCcKOTWiZ9zFRxzxQ/UZRHauin1HvQqhFEWdb1Ey3oXcNkY4Arqz1BAMZH3oXeRLJcSHjAOBn4rLKDF/hsfoKdGJWUCEJ9RvlvI5YQqbQ3z0qu0a4tp/NUoM/ynhh7GqtB8N6nfqk0h8iAj8zA7j/8AmnG08P2douGUyt/NK2T9u1AyCuLld6rxPNO1JLiMgttcdVNWtcc9RigesiK0uUMHCnPHtVUE08hHlMG/yk4JoFn1K+O+Y0Jc+WrMzYB5z7UMiuRMMg5UnitVpbpdWzR3S5DLtZM9qpbSmsBmPMkI/KT1X61ajVwfHUFa1btcWrhB/EX1J9aB217PakCZWX5zTZN6iFrTa6VHc2sbSICSozxTWmwjKCplXzeMAwLbasrqN3PtV82owwRGWViMfp6/0rfJ4WgY5RSp/wAvFeR+FSSN0jEfJon8c198So1ifUp8LQSX2qC8kT14/hrj8g7sfmpTx4d0iOyiAReT1JHNStTFpwqgRDLnLtcZa5dQykHvXVSnYrFLxDoTs/4qyOydTkEd/g0Ai1LExhuEMVwOqnofpX0tlDDBFLviHw1b6lESFxIPysOCDWZrND5Pknccwajb8X6gdJg6+k/asz2kW4vGg3Zywx1oLdrqOjSmK5RpIx0cdaJWGoRzqpEq7sZ54rH3PibkUY+EDLYPE0PArxkAekjFL2lxNHrjxy8tAjMP7A/1ppYNvDKvUc/NDrqGNLn8QoGWXaT3x7UxkyJmTd7EolodvoySPWR2BnTPbLYrWIpJj/CBb6CvX0e93eYEXkYxnmlmuoRSAZgkDMRk7RQHXLgxyxqo3r7hetOK6IWXN1LjuVWtFtBZRRrJFFgn9TqQf61xRXJlxkUGfP8AT/COqai3myKLaJjkGT8xH/rTho/hHS9MdZnXzZx0kmOcfQdBRKW/WIYj556msMl5JLne3GeBVmznoSp3N3CdzNFECEOT8UDuLs3DSgSY2naQBjB69a5mmfPHIrHcXaojFjx0AoJBbudUVA/iD8ThPJjaTfy3cgChEF9JDIA25GB6MMUy2rmaUOaKx2lvPhZo0cH3UGroyhdpEMW29wTpmtyLtEpyp+KabW8jlhUI27d78j6UHuPDNuxD2sph45TqtDUebTb0wM4JXGcdDmuE11BkK/Ihi8XZcPsXClfSPc+1M+nW3k20ankhRn7UGsLI31zBcSHEUa5x/Mc0zgYA45rW0GIqu5vcz9S4J2iciMe1X29sZGGRx7e9dwW7SHn7UUhiWNeOtaarfMSJnUMYjGAOaldipRZSdV5UqV2SSvMV7UqSTDqOmW99EUljU5+K+fa94RltnMtqNyZ6dxX048Uo6rqRNxIs742MQq54x2xWfr/GqbmHMb0pfdQMw6XbXn4ZFvSisBgEcn962ixs4vVJ/EOc5Y8A0Pn1wsMKAMdzQma/lkYHzcjPIPtXnzkUH48zR2Me+I0NcQRZ2Yx8Csk+pAHCYz75oF+MGMbqr/EAnipvY9cSDGBCVxfSsSN3XrWOW4kYjcxP71jnuVUEs3T2rG+oBvTGNzHsKgxk9y3XU3vMxPXj57VnkuAuMk/sayotw/LsiL9zXUkcYBBYufdqaTSlu+JVsgEzXuuQwkxw+p+5PQUKN2Zpd8jE59q13VhFJnC0PfS5FJ8ominTj1OLlAhizlU4w3NF4bjaAc9B260nBL2A8rkUQtLu6dhtt5T/AOqk0DJp2+pcOD7jhHdMUwSNvfNBNRSW41QNGgb0gE5qWr311J5EMLBz1LqQFpx0Tw/HbqHnzLKeSzdPtV9NpGc89QWXMMY/3LdEgl8hFAwAOppitrTufuautbZEVe/HTsK2KuK3seIKAJlu9mcxxhB6QPrVlSpR4Ke1K8qVJJM17UqVJJKlSpUknLdDSr4g01JZGbgE1KlA1ChkowuFiG4ipcaNJuOyfbk1lbSLnnFyv2qVKzjp8V/rHPK9dys6Hcsw/wDmAfQVeNCuCObw/sKlSrLp8X1ONmf7nJ8MtJw92x+tdL4XYflvGA9sVKlFXCgPAnPK/wBzr/xyQf8A2yf2q1fDT8Zuv6VKldGNb6lC7fcvj8NJ+qcn6CtMfhu1z6mZv3qVKKEX6lGYzbDoNihBEKE+55rdHp8KjCooHwKlSrACVJM2QWUadAK328ALAdqlSigQZ7m8KBXtSpRJSSpUqVJJ4alSpXZJ/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293" name="AutoShape 20" descr="data:image/jpeg;base64,/9j/4AAQSkZJRgABAQAAAQABAAD/2wBDAAkGBwgHBgkIBwgKCgkLDRYPDQwMDRsUFRAWIB0iIiAdHx8kKDQsJCYxJx8fLT0tMTU3Ojo6Iys/RD84QzQ5Ojf/2wBDAQoKCg0MDRoPDxo3JR8lNzc3Nzc3Nzc3Nzc3Nzc3Nzc3Nzc3Nzc3Nzc3Nzc3Nzc3Nzc3Nzc3Nzc3Nzc3Nzc3Nzf/wAARCACWAMgDASIAAhEBAxEB/8QAGwAAAgMBAQEAAAAAAAAAAAAABQYAAwQCAQf/xAA5EAACAQMDAgUCBAQFBAMAAAABAgMABBEFEiExQQYTIlFhcZEUMkKBI1KhsTNiwdHhBxUWciREgv/EABoBAAIDAQEAAAAAAAAAAAAAAAMEAAIFAQb/xAApEQACAgEEAgICAgIDAAAAAAABAgARAwQSITETQSJRBTIVIxRhcYHh/9oADAMBAAIRAxEAPwD7jUqVKkklSpUqSSVK4kkSNSzsFUdzUSVJBlHVh8Gq7lBq52j3O68qE1ha7aTPk4AHc96HlzJi/adVS3U3VKpt5t6EvwR1rPeX8aALE6lu+D0qr6nGmPyE8ToxsWoQf441W40bw5c3dkwW6yqRFlyAxIGcfesngjxO+uWRTUVjhvkPKjgSDswFUeIM6tDDaj1ASB29uKxpZRWLpIj7ZEOR+3YVmN+UJYMo4j6aRDjpv2j5UoTaXbzweZ5hB64qgauWZgsp4OMYpr+Sx8WO4p/jOSQPUK3t3Hax7nPJ4AoOmozLMZDyGPTtivLkC8w8pcMo4IP+lYXfyHCTDHs3Y1m6vWZHcFTQHX/sbw4EC0e41W86zxh14z2ParaBW05TayHit51KNVBKn65rSwfkMZT+w0YpkwMD8Zur2h//AHND+n+tW217HO+xetGTW4HYKG5lDicCyJrqV5XtNwclSpUqSSVKlSpJJUqVKkkleGvazXlytvHk8k8AVR3VFLN0J0Ak0Jl1qZEgRWYDLcihS3ezGxOncGqtVPmxkuTg88ml2KS7MrLBFK4HdRxXmNbnd8nkUcTWwYF2UTHVLxmHokbntmr0XC5JzSzpz3i3kMc8LopPJI4+9Myn09MH5ommyNkW2uAzYwhoTLqMphtpCGwCpzSwshA3bufaj2puBFIpPBBoHb6bMs0bO4K/mxxzSWsVsjADoRzTbVQ3CtsohiBz625JrFqEgwc4JrY7hO2fml/U7pVlALendg/WuudqACWxrua4xabuW1R1UncCSewoS+5NcREyI5GySD0x1ojpxItI8yHBGSO1YbmZDqiEBfQrY296ji1W5xLDND4itXIO1lPbaxFWtHCcZJI+eaT7nV5rbVPICFrYqMgHB56kGmOxe0lhQRzv9HPP3oy5LO3i4HJhZACZpS3ijDbH2k9Pb7V0iHZj057jNVSxvF6iGZR3XkVka9UMMMAB2qMdv7CUClujcsuYJlBeMdP0j/Ss1hdyR3sbFHVVyWLKRmrVvgzbT36V5M428sAM9DQlIDhx6hQG2lT7jHbXscw4NagQelKSX1pbSYNxjBwTijdrdBlDKwZD0KnIr0uDVJl4BszOy4GXmoTqVXHKGHFd05F6qe1KlSpJJUqV4akk8Y4FCdRdZH5YjaOAO9bruYQxFmPAoFNKCC7Dr0z71l/kctLsjWnSzcHai/rjBYkAnOPauhcjaFQ4A6cVhvbm3huwbmZVDjCgn5q6RInjDW1xHu6Y3DBrJ8RddwP/AFNHrsQhYOZLr82dvPFGGPobDAHFBNG8wCRpAFbIUc5ojMT5ZPHPFEQ7UgMgtoM1WXyztfvjAFd2yv5Su59RXAB7ChMxlvNVEABMaAsx/sKMbzHFjaR296WTkk+oyw2qBMWpTLFbsS5GOgpTYi7nQs5BEgCqOQSfetvibURGGTf/AMUI8Msb3WLeJAdq5c9+lD2lzYjONQiWZ9DKKttsPULjjjtSZql3+EvxtLEEHn6023hYRHjcMc0s2QSe7uoJVDL6evsc1bILYCDw8AsZi89pJw7q23GMsKKWk5UAq37Vg1TTZ7QGW2DPAOSOpFYLW/CHBbGT1NBOOvUYNOvEebLWJI8K5yPY1dd21rqQ3wuIp8e3B+tKkVyT+rOa0w3bK4CMferBzt2nkRU4aNjgzm9a6srjyp1eNl/KccN9DVlk93e3SKZyFzk8dBRaDUEmj8m6RZIz2btXL6c8H8aw/iRddin1CqbL5Tr6l/JQphRgDVZWsLtoZ/qrDuPessfiG4sgTZSnP8o5B/amRhaagwjv4sunGWGCpr220TT1bbERjPTNH0+PGXsNRnWzBUpludeFvF1xqN0bW9sXhkC7hKAdrfHxTxBOHHNB9O0SK2G8IAe2K1lWibNepxBlXk3MPMVdrUVCtSqLeXevWpR7i8weINRfTrVGhCmV2wN3Ix3qiLVLqWIFAm7/ADKf96o8TMrXFuh/LtbHweK5sHVY8FgWFY2q1GQZ9oNCaGPGniBIsznUr83EKo6hZM4YDpmsdxN1IBPAqvXpBEBMMkZ5IFYnmJiZl5AH70lnzHKRcYxYtosQPqUiTazGshxtiBAxxyTRu1uLSNV5AA7Ghum2yXzXdw6+nIQgHqB/yaXtctrqzdxbySqB2YcGltx3cR3arjaT1PpFpKrjcmPLY8Yrq9nESA7hjmhlncJY6dEJGGUQDk/FC9Qv5r7KxAiP9TdyKtkygDb7i64izX6hTRikhluizBmYjkcY7V3qupJbQO2cnGFHuawRXgitwD6VUUp6/qzSyFFYewHx71wE7Qqwgx7nszDrQutQ3tbnkN9/ii//AEtikbUbyW4RgYowmPkn/YUIsJtoAJHNOnhm4tbWCe6lwN7Ae3QUVXCLthctlSBGYpHLCV5GeM4ocmjWsbO8M0odjk7sYrVFdRT2wmjVgrZ25/vWSSZl5HU/ahZH+QMUUEcXPZIyvpkPGOo6GlnWdCYkywKDnqOxovd37JEwY89vcV1p935igMxIz7VUOGNe4ZdyDcJ8/e8nsJCHyFU8qx5FGNN1aK4AAODjimfWfD9jrNqUZNkmPS6jkGkS/wDDdzpBxGXbHQk5Dfv2NFKIRzwYZcquKjZHONuQelELG/eI8MeetIunaw6ER3GQRwc9R9aPw3RChlGSegBzmlsiFDOMl8RumSDUYyyhUuAOGHX/AJrzSdFu5pQ852IDgkt1/ag9rOyEHOKZ9K1QAhSwyeueho2n8T5B5hFMvkRCEjEqBQABxiuJYtwqyN1kUMpyK9Ir1gojiY1kQfGTDLg9O1SrbqP07h2qVyWgjxCuUWTH5Dk1htWXeqjOT3o1q0YeIqRwQQaXLAsRnOTEdrD6Vj/kMfy3COaZvjUKXtpHPaPHJjLjGBSnLJ+HspQ59aZDk/FNnJYdTnnilHxnayF1gtRhrxhHyTwxOP7Z+1IsLIIjeE+iZq8KhI9DjkkUnzSz/cmqNdljnQ7kwAeD7Ux2+nw2thHaISUijVQfoOtBL61tVvES4kQgjcFbjNCyArCI4Zrgqytb6+YT3TFYFULBGBjIH6jReKAQxnJHXr7VLvVrW3X829h0C8Cg5nvtZfZAPKhJwSO9DoXYhfkw54Eya9qRIeKHBUHqO9IRlupLx2w8jFugBNfX7fw3p0UA/ExNM+MnLYzVllp9vaWwit4/Lj6gAnP3prE3juxZMqcoHU+YQvJC2yeN4n/ldSp/rTbpOkS3Cwyef6JFHoPQc8n7UT1nRodSgMch2bASjDqprvwqh/Bm4bIX/Diz/KOCao5vqX8lKSIad0ijREXaigBQPasU7ZJJI+lWztkkA9KCa3qcdhZyTSEDaPuapRPEXUWYP1O68+8FpGxBHOfmtOnTSQyiKYbXHY9x7ilvRZzLemSRslzkmvoI0yHUbUH8sij0uOoNUZNrVGXYKKM128uwArghuv1qu+ljlj2yKCT1BGaFrcT6bL+HvlwpPolHQn59jXtxcKzMcjNdZrWhFwlG4A8QaACxu9PUnjLwk8n5U9/pQrTbqbzlSKPB/lNNE92QNmccdfalyWzltp3mifzGbkHPWrKxK7WjKG+4fguCVBPpbup6iiVvccDnmk2PVJ/ODXIAIGDxzij2n3HmoGYrzzwaE+Mg8yOtCOGnapPE6qDu5HH8w7imdL6F1BBPPbFfOYJyjZzReDUC0TYJMqjIGcAj/emtP+QyYRsuIZtKHNxxE8UwIjcE45FSgWgu89y0rZ9KHODwKlbunzHLjDMJn5ECNtEMX0e6E8dKSmZ7fV5I8HY+Hx89D/pT1euIoJH2F8D8q9TSZqqtcyLPbxsWQnIz1FB15SqJ5hNKDf8AqFLS5j/JI3rP5Qe+Kxam0MksbMi5Rty5657GsC3UY2SSZBUY54IrJeatbNPHFG+XYnmsUvY2x8YzdiHBdl4l2j1Y5+KVPF94kFjJMwG5fy59zWk3UsUhznB7g8UqeN7s3Oy2RvSBuOPftXE/sYKYVE2mxMumXjXBP4l+c8KBTppmsR28IiKrtx2FfMYvNjHOc/zCj2nJdyWiSM5OT3oubFtNiEJDjmfRLS+S93OnITg1eXB64oP4aDR6aWkX1PIT17DiiEsyjJX7VVRxzF2/biU3JM7rbKdvnHbkdh3NaSkdtHHBCMRRqFUfArDaOfNkuDyR6E/1rp7oEHvjrQwZYj1PZ5sAivnfjGe5v5fKtlLxR9dp/M1NOr3higZgcFjtWg9pDlSzDOeTRMTbW3QirQgvwszLMsMv+IvY8ZFfVdMby4k2sDnrXzqe1Mcq3UIw6ng03eH75J41w/I6jPSuZSC+6cyDctxou7S31CMpIEKkda+eeJ/DmpaKWv8ASppXtxzJFnO0e4HcU8iUKdydKuW9QqQ4z8Guqaa4BXZf+IhabIt9axzZyWX1YNXvDt4xz2o1LpENvJJc2IUROcyRD9J9xWaeEFAVA5+KoRfIhS/PEX7uxWZfy8/2rPamfTZMEFoSentROWcWs2JMhZO/z3rQY47iNckbW6mpuFUYUOevU7hnV0Ug5BHFaoJlSQFecH+tCW06aJwbaXC+xrRaiSGTNwu8dgD1NBKWeZKBFiOOh3ciB2Unax5GOKlYtJ1S1ncQKxSbsjDGce3vUr0OnIGMAGY+ZTvNiO16rtCfLJBx2pSWQw3TRy96dSMil7xDpZkTzoR615FF1un8qWOxKafKENGAtR06K5UhtwB/Up5pE1rTL3S9QhnyXgDArIBxn2NPtnciWNoZMrInVTXZjSQNHKiujdQwyDWCtBuRNNchEW/N3wBu2Mkn2pPvlNy8svuTgfFO+saPLBbO1iN8WOYs8r9PelKK3kuH8uFG9iSMYruNW3QodQtzVpGnxXcIEgHKdR2pghsI4LNVUDhaqs7T8LbBB2XBNdXd2XmgtYsZlcJx7UfVUoUe4HGSxJhKFDFbRoB0FU3DGJCzHnHA9q1SkKTg9Kw3fr2LnlmAoBFCWHJnauY7dBjBIyR9axM+4sCcKOTWiZ9zFRxzxQ/UZRHauin1HvQqhFEWdb1Ey3oXcNkY4Arqz1BAMZH3oXeRLJcSHjAOBn4rLKDF/hsfoKdGJWUCEJ9RvlvI5YQqbQ3z0qu0a4tp/NUoM/ynhh7GqtB8N6nfqk0h8iAj8zA7j/8AmnG08P2douGUyt/NK2T9u1AyCuLld6rxPNO1JLiMgttcdVNWtcc9RigesiK0uUMHCnPHtVUE08hHlMG/yk4JoFn1K+O+Y0Jc+WrMzYB5z7UMiuRMMg5UnitVpbpdWzR3S5DLtZM9qpbSmsBmPMkI/KT1X61ajVwfHUFa1btcWrhB/EX1J9aB217PakCZWX5zTZN6iFrTa6VHc2sbSICSozxTWmwjKCplXzeMAwLbasrqN3PtV82owwRGWViMfp6/0rfJ4WgY5RSp/wAvFeR+FSSN0jEfJon8c198So1ifUp8LQSX2qC8kT14/hrj8g7sfmpTx4d0iOyiAReT1JHNStTFpwqgRDLnLtcZa5dQykHvXVSnYrFLxDoTs/4qyOydTkEd/g0Ai1LExhuEMVwOqnofpX0tlDDBFLviHw1b6lESFxIPysOCDWZrND5Pknccwajb8X6gdJg6+k/asz2kW4vGg3Zywx1oLdrqOjSmK5RpIx0cdaJWGoRzqpEq7sZ54rH3PibkUY+EDLYPE0PArxkAekjFL2lxNHrjxy8tAjMP7A/1ppYNvDKvUc/NDrqGNLn8QoGWXaT3x7UxkyJmTd7EolodvoySPWR2BnTPbLYrWIpJj/CBb6CvX0e93eYEXkYxnmlmuoRSAZgkDMRk7RQHXLgxyxqo3r7hetOK6IWXN1LjuVWtFtBZRRrJFFgn9TqQf61xRXJlxkUGfP8AT/COqai3myKLaJjkGT8xH/rTho/hHS9MdZnXzZx0kmOcfQdBRKW/WIYj556msMl5JLne3GeBVmznoSp3N3CdzNFECEOT8UDuLs3DSgSY2naQBjB69a5mmfPHIrHcXaojFjx0AoJBbudUVA/iD8ThPJjaTfy3cgChEF9JDIA25GB6MMUy2rmaUOaKx2lvPhZo0cH3UGroyhdpEMW29wTpmtyLtEpyp+KabW8jlhUI27d78j6UHuPDNuxD2sph45TqtDUebTb0wM4JXGcdDmuE11BkK/Ihi8XZcPsXClfSPc+1M+nW3k20ankhRn7UGsLI31zBcSHEUa5x/Mc0zgYA45rW0GIqu5vcz9S4J2iciMe1X29sZGGRx7e9dwW7SHn7UUhiWNeOtaarfMSJnUMYjGAOaldipRZSdV5UqV2SSvMV7UqSTDqOmW99EUljU5+K+fa94RltnMtqNyZ6dxX048Uo6rqRNxIs742MQq54x2xWfr/GqbmHMb0pfdQMw6XbXn4ZFvSisBgEcn962ixs4vVJ/EOc5Y8A0Pn1wsMKAMdzQma/lkYHzcjPIPtXnzkUH48zR2Me+I0NcQRZ2Yx8Csk+pAHCYz75oF+MGMbqr/EAnipvY9cSDGBCVxfSsSN3XrWOW4kYjcxP71jnuVUEs3T2rG+oBvTGNzHsKgxk9y3XU3vMxPXj57VnkuAuMk/sayotw/LsiL9zXUkcYBBYufdqaTSlu+JVsgEzXuuQwkxw+p+5PQUKN2Zpd8jE59q13VhFJnC0PfS5FJ8ominTj1OLlAhizlU4w3NF4bjaAc9B260nBL2A8rkUQtLu6dhtt5T/AOqk0DJp2+pcOD7jhHdMUwSNvfNBNRSW41QNGgb0gE5qWr311J5EMLBz1LqQFpx0Tw/HbqHnzLKeSzdPtV9NpGc89QWXMMY/3LdEgl8hFAwAOppitrTufuautbZEVe/HTsK2KuK3seIKAJlu9mcxxhB6QPrVlSpR4Ke1K8qVJJM17UqVJJKlSpUknLdDSr4g01JZGbgE1KlA1ChkowuFiG4ipcaNJuOyfbk1lbSLnnFyv2qVKzjp8V/rHPK9dys6Hcsw/wDmAfQVeNCuCObw/sKlSrLp8X1ONmf7nJ8MtJw92x+tdL4XYflvGA9sVKlFXCgPAnPK/wBzr/xyQf8A2yf2q1fDT8Zuv6VKldGNb6lC7fcvj8NJ+qcn6CtMfhu1z6mZv3qVKKEX6lGYzbDoNihBEKE+55rdHp8KjCooHwKlSrACVJM2QWUadAK328ALAdqlSigQZ7m8KBXtSpRJSSpUqVJJ4alSpXZJ/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296" name="TextBox 23"/>
          <p:cNvSpPr txBox="1">
            <a:spLocks noChangeArrowheads="1"/>
          </p:cNvSpPr>
          <p:nvPr/>
        </p:nvSpPr>
        <p:spPr bwMode="auto">
          <a:xfrm>
            <a:off x="179512" y="188640"/>
            <a:ext cx="1907704" cy="492443"/>
          </a:xfrm>
          <a:prstGeom prst="rect">
            <a:avLst/>
          </a:prstGeom>
          <a:noFill/>
          <a:ln w="9525">
            <a:noFill/>
            <a:miter lim="800000"/>
            <a:headEnd/>
            <a:tailEnd/>
          </a:ln>
        </p:spPr>
        <p:txBody>
          <a:bodyPr wrap="square">
            <a:spAutoFit/>
          </a:bodyPr>
          <a:lstStyle/>
          <a:p>
            <a:r>
              <a:rPr lang="en-GB" sz="2600" b="1" dirty="0" smtClean="0">
                <a:latin typeface="Verdana" pitchFamily="34" charset="0"/>
                <a:ea typeface="PMingLiU" pitchFamily="18" charset="-120"/>
              </a:rPr>
              <a:t>Example:</a:t>
            </a:r>
            <a:endParaRPr lang="en-GB" sz="2600" b="1" dirty="0">
              <a:latin typeface="Verdana" pitchFamily="34" charset="0"/>
              <a:ea typeface="PMingLiU" pitchFamily="18" charset="-120"/>
            </a:endParaRPr>
          </a:p>
        </p:txBody>
      </p:sp>
      <p:cxnSp>
        <p:nvCxnSpPr>
          <p:cNvPr id="63" name="Straight Connector 62"/>
          <p:cNvCxnSpPr/>
          <p:nvPr/>
        </p:nvCxnSpPr>
        <p:spPr bwMode="auto">
          <a:xfrm>
            <a:off x="755576" y="2852936"/>
            <a:ext cx="7416824" cy="0"/>
          </a:xfrm>
          <a:prstGeom prst="line">
            <a:avLst/>
          </a:prstGeom>
          <a:solidFill>
            <a:schemeClr val="accent1"/>
          </a:solidFill>
          <a:ln w="50800" cap="flat" cmpd="sng" algn="ctr">
            <a:solidFill>
              <a:schemeClr val="tx1"/>
            </a:solidFill>
            <a:prstDash val="dash"/>
            <a:round/>
            <a:headEnd type="none" w="med" len="med"/>
            <a:tailEnd type="none" w="med" len="med"/>
          </a:ln>
          <a:effectLst/>
        </p:spPr>
      </p:cxnSp>
      <p:grpSp>
        <p:nvGrpSpPr>
          <p:cNvPr id="5" name="Group 4"/>
          <p:cNvGrpSpPr/>
          <p:nvPr/>
        </p:nvGrpSpPr>
        <p:grpSpPr>
          <a:xfrm>
            <a:off x="38768" y="3068960"/>
            <a:ext cx="9105231" cy="1872208"/>
            <a:chOff x="38768" y="4196697"/>
            <a:chExt cx="9105231" cy="1872208"/>
          </a:xfrm>
        </p:grpSpPr>
        <p:sp>
          <p:nvSpPr>
            <p:cNvPr id="79" name="Left Brace 78"/>
            <p:cNvSpPr/>
            <p:nvPr/>
          </p:nvSpPr>
          <p:spPr bwMode="auto">
            <a:xfrm>
              <a:off x="38768" y="4232701"/>
              <a:ext cx="288032" cy="1800200"/>
            </a:xfrm>
            <a:prstGeom prst="lef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05" charset="0"/>
              </a:endParaRPr>
            </a:p>
          </p:txBody>
        </p:sp>
        <p:sp>
          <p:nvSpPr>
            <p:cNvPr id="80" name="TextBox 23"/>
            <p:cNvSpPr txBox="1">
              <a:spLocks noChangeArrowheads="1"/>
            </p:cNvSpPr>
            <p:nvPr/>
          </p:nvSpPr>
          <p:spPr bwMode="auto">
            <a:xfrm>
              <a:off x="148037" y="4862950"/>
              <a:ext cx="1584176" cy="477054"/>
            </a:xfrm>
            <a:prstGeom prst="rect">
              <a:avLst/>
            </a:prstGeom>
            <a:noFill/>
            <a:ln w="9525">
              <a:noFill/>
              <a:miter lim="800000"/>
              <a:headEnd/>
              <a:tailEnd/>
            </a:ln>
          </p:spPr>
          <p:txBody>
            <a:bodyPr wrap="square">
              <a:spAutoFit/>
            </a:bodyPr>
            <a:lstStyle/>
            <a:p>
              <a:r>
                <a:rPr lang="en-GB" sz="2500" b="1" dirty="0" smtClean="0">
                  <a:latin typeface="Verdana" pitchFamily="34" charset="0"/>
                  <a:ea typeface="PMingLiU" pitchFamily="18" charset="-120"/>
                </a:rPr>
                <a:t>(1.1 x n</a:t>
              </a:r>
              <a:endParaRPr lang="en-GB" sz="2500" b="1" dirty="0">
                <a:latin typeface="Verdana" pitchFamily="34" charset="0"/>
                <a:ea typeface="PMingLiU" pitchFamily="18" charset="-120"/>
              </a:endParaRPr>
            </a:p>
          </p:txBody>
        </p:sp>
        <p:pic>
          <p:nvPicPr>
            <p:cNvPr id="198661" name="Picture 5" descr="http://upload.wikimedia.org/wikipedia/commons/thumb/f/fd/Jones_Convenience_Store%2C_Fosseway_shops%2C_Westfield%2C_Somerset.jpg/220px-Jones_Convenience_Store%2C_Fosseway_shops%2C_Westfield%2C_Somers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412" y="4346988"/>
              <a:ext cx="2095500" cy="1571626"/>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23"/>
            <p:cNvSpPr txBox="1">
              <a:spLocks noChangeArrowheads="1"/>
            </p:cNvSpPr>
            <p:nvPr/>
          </p:nvSpPr>
          <p:spPr bwMode="auto">
            <a:xfrm>
              <a:off x="3660144" y="4862950"/>
              <a:ext cx="2122087" cy="477054"/>
            </a:xfrm>
            <a:prstGeom prst="rect">
              <a:avLst/>
            </a:prstGeom>
            <a:noFill/>
            <a:ln w="9525">
              <a:noFill/>
              <a:miter lim="800000"/>
              <a:headEnd/>
              <a:tailEnd/>
            </a:ln>
          </p:spPr>
          <p:txBody>
            <a:bodyPr wrap="square">
              <a:spAutoFit/>
            </a:bodyPr>
            <a:lstStyle/>
            <a:p>
              <a:r>
                <a:rPr lang="en-GB" sz="2500" b="1" dirty="0" smtClean="0">
                  <a:latin typeface="Verdana" pitchFamily="34" charset="0"/>
                  <a:ea typeface="PMingLiU" pitchFamily="18" charset="-120"/>
                </a:rPr>
                <a:t>)+(8.3 x n </a:t>
              </a:r>
              <a:endParaRPr lang="en-GB" sz="2500" b="1" dirty="0">
                <a:latin typeface="Verdana" pitchFamily="34" charset="0"/>
                <a:ea typeface="PMingLiU" pitchFamily="18" charset="-120"/>
              </a:endParaRPr>
            </a:p>
          </p:txBody>
        </p:sp>
        <p:pic>
          <p:nvPicPr>
            <p:cNvPr id="82" name="Picture 2" descr="http://cdn2.theigroup.co.uk/storeimages/kfc-dunstable-12080836-large.jpg"/>
            <p:cNvPicPr>
              <a:picLocks noChangeAspect="1" noChangeArrowheads="1"/>
            </p:cNvPicPr>
            <p:nvPr/>
          </p:nvPicPr>
          <p:blipFill rotWithShape="1">
            <a:blip r:embed="rId4">
              <a:extLst>
                <a:ext uri="{28A0092B-C50C-407E-A947-70E740481C1C}">
                  <a14:useLocalDpi xmlns:a14="http://schemas.microsoft.com/office/drawing/2010/main" val="0"/>
                </a:ext>
              </a:extLst>
            </a:blip>
            <a:srcRect l="20886" r="24325" b="14182"/>
            <a:stretch/>
          </p:blipFill>
          <p:spPr bwMode="auto">
            <a:xfrm>
              <a:off x="5631869" y="4232701"/>
              <a:ext cx="1532419" cy="1800200"/>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23"/>
            <p:cNvSpPr txBox="1">
              <a:spLocks noChangeArrowheads="1"/>
            </p:cNvSpPr>
            <p:nvPr/>
          </p:nvSpPr>
          <p:spPr bwMode="auto">
            <a:xfrm>
              <a:off x="7045820" y="4862950"/>
              <a:ext cx="910555" cy="477054"/>
            </a:xfrm>
            <a:prstGeom prst="rect">
              <a:avLst/>
            </a:prstGeom>
            <a:noFill/>
            <a:ln w="9525">
              <a:noFill/>
              <a:miter lim="800000"/>
              <a:headEnd/>
              <a:tailEnd/>
            </a:ln>
          </p:spPr>
          <p:txBody>
            <a:bodyPr wrap="square">
              <a:spAutoFit/>
            </a:bodyPr>
            <a:lstStyle/>
            <a:p>
              <a:r>
                <a:rPr lang="en-GB" sz="2500" b="1" dirty="0" smtClean="0">
                  <a:latin typeface="Verdana" pitchFamily="34" charset="0"/>
                  <a:ea typeface="PMingLiU" pitchFamily="18" charset="-120"/>
                </a:rPr>
                <a:t>)  =</a:t>
              </a:r>
            </a:p>
          </p:txBody>
        </p:sp>
        <p:sp>
          <p:nvSpPr>
            <p:cNvPr id="84" name="Left Brace 83"/>
            <p:cNvSpPr/>
            <p:nvPr/>
          </p:nvSpPr>
          <p:spPr bwMode="auto">
            <a:xfrm rot="10800000">
              <a:off x="7195064" y="4196697"/>
              <a:ext cx="288032" cy="1872208"/>
            </a:xfrm>
            <a:prstGeom prst="leftBrace">
              <a:avLst>
                <a:gd name="adj1" fmla="val 8333"/>
                <a:gd name="adj2" fmla="val 50000"/>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05" charset="0"/>
              </a:endParaRPr>
            </a:p>
          </p:txBody>
        </p:sp>
        <p:sp>
          <p:nvSpPr>
            <p:cNvPr id="85" name="TextBox 23"/>
            <p:cNvSpPr txBox="1">
              <a:spLocks noChangeArrowheads="1"/>
            </p:cNvSpPr>
            <p:nvPr/>
          </p:nvSpPr>
          <p:spPr bwMode="auto">
            <a:xfrm>
              <a:off x="7801904" y="4797152"/>
              <a:ext cx="1342095" cy="907941"/>
            </a:xfrm>
            <a:prstGeom prst="rect">
              <a:avLst/>
            </a:prstGeom>
            <a:noFill/>
            <a:ln w="9525">
              <a:noFill/>
              <a:miter lim="800000"/>
              <a:headEnd/>
              <a:tailEnd/>
            </a:ln>
          </p:spPr>
          <p:txBody>
            <a:bodyPr wrap="square">
              <a:spAutoFit/>
            </a:bodyPr>
            <a:lstStyle/>
            <a:p>
              <a:r>
                <a:rPr lang="en-GB" sz="1400" b="1" dirty="0" smtClean="0">
                  <a:latin typeface="Verdana" pitchFamily="34" charset="0"/>
                  <a:ea typeface="PMingLiU" pitchFamily="18" charset="-120"/>
                </a:rPr>
                <a:t>Less healthy</a:t>
              </a:r>
            </a:p>
            <a:p>
              <a:r>
                <a:rPr lang="en-GB" sz="2500" b="1" dirty="0" smtClean="0">
                  <a:latin typeface="Verdana" pitchFamily="34" charset="0"/>
                  <a:ea typeface="PMingLiU" pitchFamily="18" charset="-120"/>
                </a:rPr>
                <a:t>FES</a:t>
              </a:r>
              <a:endParaRPr lang="en-GB" sz="2500" b="1" dirty="0">
                <a:latin typeface="Verdana" pitchFamily="34" charset="0"/>
                <a:ea typeface="PMingLiU" pitchFamily="18" charset="-120"/>
              </a:endParaRPr>
            </a:p>
          </p:txBody>
        </p:sp>
      </p:grpSp>
      <p:cxnSp>
        <p:nvCxnSpPr>
          <p:cNvPr id="88" name="Straight Connector 87"/>
          <p:cNvCxnSpPr/>
          <p:nvPr/>
        </p:nvCxnSpPr>
        <p:spPr bwMode="auto">
          <a:xfrm>
            <a:off x="755576" y="5157192"/>
            <a:ext cx="7416824" cy="0"/>
          </a:xfrm>
          <a:prstGeom prst="line">
            <a:avLst/>
          </a:prstGeom>
          <a:solidFill>
            <a:schemeClr val="accent1"/>
          </a:solidFill>
          <a:ln w="50800" cap="flat" cmpd="sng" algn="ctr">
            <a:solidFill>
              <a:schemeClr val="tx1"/>
            </a:solidFill>
            <a:prstDash val="dash"/>
            <a:round/>
            <a:headEnd type="none" w="med" len="med"/>
            <a:tailEnd type="none" w="med" len="med"/>
          </a:ln>
          <a:effectLst/>
        </p:spPr>
      </p:cxnSp>
      <p:grpSp>
        <p:nvGrpSpPr>
          <p:cNvPr id="4" name="Group 3"/>
          <p:cNvGrpSpPr/>
          <p:nvPr/>
        </p:nvGrpSpPr>
        <p:grpSpPr>
          <a:xfrm>
            <a:off x="-34277" y="822907"/>
            <a:ext cx="8350693" cy="1872208"/>
            <a:chOff x="-36512" y="1484784"/>
            <a:chExt cx="8350693" cy="1872208"/>
          </a:xfrm>
        </p:grpSpPr>
        <p:sp>
          <p:nvSpPr>
            <p:cNvPr id="21" name="TextBox 23"/>
            <p:cNvSpPr txBox="1">
              <a:spLocks noChangeArrowheads="1"/>
            </p:cNvSpPr>
            <p:nvPr/>
          </p:nvSpPr>
          <p:spPr bwMode="auto">
            <a:xfrm>
              <a:off x="3551455" y="2116480"/>
              <a:ext cx="2122087" cy="477054"/>
            </a:xfrm>
            <a:prstGeom prst="rect">
              <a:avLst/>
            </a:prstGeom>
            <a:noFill/>
            <a:ln w="9525">
              <a:noFill/>
              <a:miter lim="800000"/>
              <a:headEnd/>
              <a:tailEnd/>
            </a:ln>
          </p:spPr>
          <p:txBody>
            <a:bodyPr wrap="square">
              <a:spAutoFit/>
            </a:bodyPr>
            <a:lstStyle/>
            <a:p>
              <a:r>
                <a:rPr lang="en-GB" sz="2500" b="1" dirty="0" smtClean="0">
                  <a:latin typeface="Verdana" pitchFamily="34" charset="0"/>
                  <a:ea typeface="PMingLiU" pitchFamily="18" charset="-120"/>
                </a:rPr>
                <a:t>)+(6.3 x n </a:t>
              </a:r>
              <a:endParaRPr lang="en-GB" sz="2500" b="1" dirty="0">
                <a:latin typeface="Verdana" pitchFamily="34" charset="0"/>
                <a:ea typeface="PMingLiU" pitchFamily="18" charset="-120"/>
              </a:endParaRPr>
            </a:p>
          </p:txBody>
        </p:sp>
        <p:sp>
          <p:nvSpPr>
            <p:cNvPr id="45" name="Left Brace 44"/>
            <p:cNvSpPr/>
            <p:nvPr/>
          </p:nvSpPr>
          <p:spPr bwMode="auto">
            <a:xfrm>
              <a:off x="-36512" y="1556792"/>
              <a:ext cx="288032" cy="1800200"/>
            </a:xfrm>
            <a:prstGeom prst="lef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05" charset="0"/>
              </a:endParaRPr>
            </a:p>
          </p:txBody>
        </p:sp>
        <p:pic>
          <p:nvPicPr>
            <p:cNvPr id="66" name="Picture 2" descr="http://shankillwelcomesyou.co.uk/wp-content/uploads/2012/06/DSC_0011-300x200.jpg"/>
            <p:cNvPicPr>
              <a:picLocks noChangeAspect="1" noChangeArrowheads="1"/>
            </p:cNvPicPr>
            <p:nvPr/>
          </p:nvPicPr>
          <p:blipFill rotWithShape="1">
            <a:blip r:embed="rId5">
              <a:extLst>
                <a:ext uri="{28A0092B-C50C-407E-A947-70E740481C1C}">
                  <a14:useLocalDpi xmlns:a14="http://schemas.microsoft.com/office/drawing/2010/main" val="0"/>
                </a:ext>
              </a:extLst>
            </a:blip>
            <a:srcRect l="16535" t="10666" r="9606" b="1455"/>
            <a:stretch/>
          </p:blipFill>
          <p:spPr bwMode="auto">
            <a:xfrm>
              <a:off x="1523152" y="1546303"/>
              <a:ext cx="2110509" cy="1674091"/>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23"/>
            <p:cNvSpPr txBox="1">
              <a:spLocks noChangeArrowheads="1"/>
            </p:cNvSpPr>
            <p:nvPr/>
          </p:nvSpPr>
          <p:spPr bwMode="auto">
            <a:xfrm>
              <a:off x="7378077" y="2132856"/>
              <a:ext cx="936104" cy="477054"/>
            </a:xfrm>
            <a:prstGeom prst="rect">
              <a:avLst/>
            </a:prstGeom>
            <a:noFill/>
            <a:ln w="9525">
              <a:noFill/>
              <a:miter lim="800000"/>
              <a:headEnd/>
              <a:tailEnd/>
            </a:ln>
          </p:spPr>
          <p:txBody>
            <a:bodyPr wrap="square">
              <a:spAutoFit/>
            </a:bodyPr>
            <a:lstStyle/>
            <a:p>
              <a:r>
                <a:rPr lang="en-GB" sz="2500" b="1" dirty="0" smtClean="0">
                  <a:latin typeface="Verdana" pitchFamily="34" charset="0"/>
                  <a:ea typeface="PMingLiU" pitchFamily="18" charset="-120"/>
                </a:rPr>
                <a:t>)  =</a:t>
              </a:r>
            </a:p>
          </p:txBody>
        </p:sp>
        <p:sp>
          <p:nvSpPr>
            <p:cNvPr id="76" name="TextBox 23"/>
            <p:cNvSpPr txBox="1">
              <a:spLocks noChangeArrowheads="1"/>
            </p:cNvSpPr>
            <p:nvPr/>
          </p:nvSpPr>
          <p:spPr bwMode="auto">
            <a:xfrm>
              <a:off x="35496" y="2087850"/>
              <a:ext cx="1584176" cy="477054"/>
            </a:xfrm>
            <a:prstGeom prst="rect">
              <a:avLst/>
            </a:prstGeom>
            <a:noFill/>
            <a:ln w="9525">
              <a:noFill/>
              <a:miter lim="800000"/>
              <a:headEnd/>
              <a:tailEnd/>
            </a:ln>
          </p:spPr>
          <p:txBody>
            <a:bodyPr wrap="square">
              <a:spAutoFit/>
            </a:bodyPr>
            <a:lstStyle/>
            <a:p>
              <a:r>
                <a:rPr lang="en-GB" sz="2500" b="1" dirty="0" smtClean="0">
                  <a:latin typeface="Verdana" pitchFamily="34" charset="0"/>
                  <a:ea typeface="PMingLiU" pitchFamily="18" charset="-120"/>
                </a:rPr>
                <a:t>(8.8 x n</a:t>
              </a:r>
              <a:endParaRPr lang="en-GB" sz="2500" b="1" dirty="0">
                <a:latin typeface="Verdana" pitchFamily="34" charset="0"/>
                <a:ea typeface="PMingLiU" pitchFamily="18" charset="-120"/>
              </a:endParaRPr>
            </a:p>
          </p:txBody>
        </p:sp>
        <p:pic>
          <p:nvPicPr>
            <p:cNvPr id="77" name="Picture 17" descr="http://t2.gstatic.com/images?q=tbn:ANd9GcRLWgJgzEBWEtc6i2-oIIJp2KWKT-NTv4vazkyHETCuJzpVnOiC"/>
            <p:cNvPicPr>
              <a:picLocks noChangeAspect="1" noChangeArrowheads="1"/>
            </p:cNvPicPr>
            <p:nvPr/>
          </p:nvPicPr>
          <p:blipFill rotWithShape="1">
            <a:blip r:embed="rId6"/>
            <a:srcRect l="22535" b="8731"/>
            <a:stretch/>
          </p:blipFill>
          <p:spPr bwMode="auto">
            <a:xfrm>
              <a:off x="5505869" y="1560195"/>
              <a:ext cx="1980221" cy="1796797"/>
            </a:xfrm>
            <a:prstGeom prst="rect">
              <a:avLst/>
            </a:prstGeom>
            <a:noFill/>
            <a:ln w="9525">
              <a:noFill/>
              <a:miter lim="800000"/>
              <a:headEnd/>
              <a:tailEnd/>
            </a:ln>
          </p:spPr>
        </p:pic>
        <p:sp>
          <p:nvSpPr>
            <p:cNvPr id="78" name="Left Brace 77"/>
            <p:cNvSpPr/>
            <p:nvPr/>
          </p:nvSpPr>
          <p:spPr bwMode="auto">
            <a:xfrm rot="10800000">
              <a:off x="7522093" y="1484784"/>
              <a:ext cx="288032" cy="1872208"/>
            </a:xfrm>
            <a:prstGeom prst="leftBrace">
              <a:avLst>
                <a:gd name="adj1" fmla="val 8333"/>
                <a:gd name="adj2" fmla="val 50000"/>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05" charset="0"/>
              </a:endParaRPr>
            </a:p>
          </p:txBody>
        </p:sp>
      </p:grpSp>
      <p:sp>
        <p:nvSpPr>
          <p:cNvPr id="91" name="TextBox 23"/>
          <p:cNvSpPr txBox="1">
            <a:spLocks noChangeArrowheads="1"/>
          </p:cNvSpPr>
          <p:nvPr/>
        </p:nvSpPr>
        <p:spPr bwMode="auto">
          <a:xfrm>
            <a:off x="8176153" y="1352613"/>
            <a:ext cx="1004359" cy="692497"/>
          </a:xfrm>
          <a:prstGeom prst="rect">
            <a:avLst/>
          </a:prstGeom>
          <a:noFill/>
          <a:ln w="9525">
            <a:noFill/>
            <a:miter lim="800000"/>
            <a:headEnd/>
            <a:tailEnd/>
          </a:ln>
        </p:spPr>
        <p:txBody>
          <a:bodyPr wrap="square">
            <a:spAutoFit/>
          </a:bodyPr>
          <a:lstStyle/>
          <a:p>
            <a:r>
              <a:rPr lang="en-GB" sz="1400" b="1" dirty="0" smtClean="0">
                <a:latin typeface="Verdana" pitchFamily="34" charset="0"/>
                <a:ea typeface="PMingLiU" pitchFamily="18" charset="-120"/>
              </a:rPr>
              <a:t>Healthy</a:t>
            </a:r>
          </a:p>
          <a:p>
            <a:r>
              <a:rPr lang="en-GB" sz="2500" b="1" dirty="0" smtClean="0">
                <a:latin typeface="Verdana" pitchFamily="34" charset="0"/>
                <a:ea typeface="PMingLiU" pitchFamily="18" charset="-120"/>
              </a:rPr>
              <a:t>FES</a:t>
            </a:r>
            <a:endParaRPr lang="en-GB" sz="2500" b="1" dirty="0">
              <a:latin typeface="Verdana" pitchFamily="34" charset="0"/>
              <a:ea typeface="PMingLiU" pitchFamily="18" charset="-120"/>
            </a:endParaRPr>
          </a:p>
        </p:txBody>
      </p:sp>
      <p:grpSp>
        <p:nvGrpSpPr>
          <p:cNvPr id="8" name="Group 7"/>
          <p:cNvGrpSpPr/>
          <p:nvPr/>
        </p:nvGrpSpPr>
        <p:grpSpPr>
          <a:xfrm>
            <a:off x="144016" y="5245473"/>
            <a:ext cx="8748464" cy="1495895"/>
            <a:chOff x="221639" y="3628381"/>
            <a:chExt cx="8748464" cy="1495895"/>
          </a:xfrm>
        </p:grpSpPr>
        <p:sp>
          <p:nvSpPr>
            <p:cNvPr id="92" name="Rectangle 91"/>
            <p:cNvSpPr/>
            <p:nvPr/>
          </p:nvSpPr>
          <p:spPr bwMode="auto">
            <a:xfrm>
              <a:off x="221639" y="3628381"/>
              <a:ext cx="8748464" cy="1495895"/>
            </a:xfrm>
            <a:prstGeom prst="rect">
              <a:avLst/>
            </a:prstGeom>
            <a:solidFill>
              <a:schemeClr val="bg1"/>
            </a:solidFill>
            <a:ln w="508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bg1"/>
                </a:solidFill>
                <a:effectLst/>
                <a:latin typeface="Times" pitchFamily="-105" charset="0"/>
              </a:endParaRPr>
            </a:p>
          </p:txBody>
        </p:sp>
        <p:sp>
          <p:nvSpPr>
            <p:cNvPr id="93" name="TextBox 23"/>
            <p:cNvSpPr txBox="1">
              <a:spLocks noChangeArrowheads="1"/>
            </p:cNvSpPr>
            <p:nvPr/>
          </p:nvSpPr>
          <p:spPr bwMode="auto">
            <a:xfrm>
              <a:off x="1983465" y="4032647"/>
              <a:ext cx="1004359" cy="692497"/>
            </a:xfrm>
            <a:prstGeom prst="rect">
              <a:avLst/>
            </a:prstGeom>
            <a:noFill/>
            <a:ln w="9525">
              <a:noFill/>
              <a:miter lim="800000"/>
              <a:headEnd/>
              <a:tailEnd/>
            </a:ln>
          </p:spPr>
          <p:txBody>
            <a:bodyPr wrap="square">
              <a:spAutoFit/>
            </a:bodyPr>
            <a:lstStyle/>
            <a:p>
              <a:r>
                <a:rPr lang="en-GB" sz="1400" b="1" dirty="0" smtClean="0">
                  <a:latin typeface="Verdana" pitchFamily="34" charset="0"/>
                  <a:ea typeface="PMingLiU" pitchFamily="18" charset="-120"/>
                </a:rPr>
                <a:t>Healthy</a:t>
              </a:r>
            </a:p>
            <a:p>
              <a:r>
                <a:rPr lang="en-GB" sz="2500" b="1" dirty="0" smtClean="0">
                  <a:latin typeface="Verdana" pitchFamily="34" charset="0"/>
                  <a:ea typeface="PMingLiU" pitchFamily="18" charset="-120"/>
                </a:rPr>
                <a:t>FES</a:t>
              </a:r>
              <a:endParaRPr lang="en-GB" sz="2500" b="1" dirty="0">
                <a:latin typeface="Verdana" pitchFamily="34" charset="0"/>
                <a:ea typeface="PMingLiU" pitchFamily="18" charset="-120"/>
              </a:endParaRPr>
            </a:p>
          </p:txBody>
        </p:sp>
        <p:sp>
          <p:nvSpPr>
            <p:cNvPr id="94" name="TextBox 23"/>
            <p:cNvSpPr txBox="1">
              <a:spLocks noChangeArrowheads="1"/>
            </p:cNvSpPr>
            <p:nvPr/>
          </p:nvSpPr>
          <p:spPr bwMode="auto">
            <a:xfrm>
              <a:off x="3254404" y="4031586"/>
              <a:ext cx="1472561" cy="692497"/>
            </a:xfrm>
            <a:prstGeom prst="rect">
              <a:avLst/>
            </a:prstGeom>
            <a:noFill/>
            <a:ln w="9525">
              <a:noFill/>
              <a:miter lim="800000"/>
              <a:headEnd/>
              <a:tailEnd/>
            </a:ln>
          </p:spPr>
          <p:txBody>
            <a:bodyPr wrap="square">
              <a:spAutoFit/>
            </a:bodyPr>
            <a:lstStyle/>
            <a:p>
              <a:r>
                <a:rPr lang="en-GB" sz="1400" b="1" dirty="0" smtClean="0">
                  <a:latin typeface="Verdana" pitchFamily="34" charset="0"/>
                  <a:ea typeface="PMingLiU" pitchFamily="18" charset="-120"/>
                </a:rPr>
                <a:t>Less healthy</a:t>
              </a:r>
            </a:p>
            <a:p>
              <a:r>
                <a:rPr lang="en-GB" sz="2500" b="1" dirty="0" smtClean="0">
                  <a:latin typeface="Verdana" pitchFamily="34" charset="0"/>
                  <a:ea typeface="PMingLiU" pitchFamily="18" charset="-120"/>
                </a:rPr>
                <a:t>FES</a:t>
              </a:r>
              <a:endParaRPr lang="en-GB" sz="2500" b="1" dirty="0">
                <a:latin typeface="Verdana" pitchFamily="34" charset="0"/>
                <a:ea typeface="PMingLiU" pitchFamily="18" charset="-120"/>
              </a:endParaRPr>
            </a:p>
          </p:txBody>
        </p:sp>
        <p:sp>
          <p:nvSpPr>
            <p:cNvPr id="95" name="TextBox 23"/>
            <p:cNvSpPr txBox="1">
              <a:spLocks noChangeArrowheads="1"/>
            </p:cNvSpPr>
            <p:nvPr/>
          </p:nvSpPr>
          <p:spPr bwMode="auto">
            <a:xfrm>
              <a:off x="5156778" y="4032647"/>
              <a:ext cx="1004359" cy="692497"/>
            </a:xfrm>
            <a:prstGeom prst="rect">
              <a:avLst/>
            </a:prstGeom>
            <a:noFill/>
            <a:ln w="9525">
              <a:noFill/>
              <a:miter lim="800000"/>
              <a:headEnd/>
              <a:tailEnd/>
            </a:ln>
          </p:spPr>
          <p:txBody>
            <a:bodyPr wrap="square">
              <a:spAutoFit/>
            </a:bodyPr>
            <a:lstStyle/>
            <a:p>
              <a:r>
                <a:rPr lang="en-GB" sz="1400" b="1" dirty="0" smtClean="0">
                  <a:latin typeface="Verdana" pitchFamily="34" charset="0"/>
                  <a:ea typeface="PMingLiU" pitchFamily="18" charset="-120"/>
                </a:rPr>
                <a:t>Overall</a:t>
              </a:r>
            </a:p>
            <a:p>
              <a:r>
                <a:rPr lang="en-GB" sz="2500" b="1" dirty="0" smtClean="0">
                  <a:latin typeface="Verdana" pitchFamily="34" charset="0"/>
                  <a:ea typeface="PMingLiU" pitchFamily="18" charset="-120"/>
                </a:rPr>
                <a:t>FES</a:t>
              </a:r>
              <a:endParaRPr lang="en-GB" sz="2500" b="1" dirty="0">
                <a:latin typeface="Verdana" pitchFamily="34" charset="0"/>
                <a:ea typeface="PMingLiU" pitchFamily="18" charset="-120"/>
              </a:endParaRPr>
            </a:p>
          </p:txBody>
        </p:sp>
        <p:sp>
          <p:nvSpPr>
            <p:cNvPr id="96" name="TextBox 23"/>
            <p:cNvSpPr txBox="1">
              <a:spLocks noChangeArrowheads="1"/>
            </p:cNvSpPr>
            <p:nvPr/>
          </p:nvSpPr>
          <p:spPr bwMode="auto">
            <a:xfrm>
              <a:off x="2908859" y="4104074"/>
              <a:ext cx="727037" cy="477054"/>
            </a:xfrm>
            <a:prstGeom prst="rect">
              <a:avLst/>
            </a:prstGeom>
            <a:noFill/>
            <a:ln w="9525">
              <a:noFill/>
              <a:miter lim="800000"/>
              <a:headEnd/>
              <a:tailEnd/>
            </a:ln>
          </p:spPr>
          <p:txBody>
            <a:bodyPr wrap="square">
              <a:spAutoFit/>
            </a:bodyPr>
            <a:lstStyle/>
            <a:p>
              <a:r>
                <a:rPr lang="en-GB" sz="2500" b="1" dirty="0" smtClean="0">
                  <a:latin typeface="Verdana" pitchFamily="34" charset="0"/>
                  <a:ea typeface="PMingLiU" pitchFamily="18" charset="-120"/>
                </a:rPr>
                <a:t>-</a:t>
              </a:r>
              <a:endParaRPr lang="en-GB" sz="2500" b="1" dirty="0">
                <a:latin typeface="Verdana" pitchFamily="34" charset="0"/>
                <a:ea typeface="PMingLiU" pitchFamily="18" charset="-120"/>
              </a:endParaRPr>
            </a:p>
          </p:txBody>
        </p:sp>
        <p:sp>
          <p:nvSpPr>
            <p:cNvPr id="97" name="TextBox 23"/>
            <p:cNvSpPr txBox="1">
              <a:spLocks noChangeArrowheads="1"/>
            </p:cNvSpPr>
            <p:nvPr/>
          </p:nvSpPr>
          <p:spPr bwMode="auto">
            <a:xfrm>
              <a:off x="4644008" y="4125354"/>
              <a:ext cx="727037" cy="477054"/>
            </a:xfrm>
            <a:prstGeom prst="rect">
              <a:avLst/>
            </a:prstGeom>
            <a:noFill/>
            <a:ln w="9525">
              <a:noFill/>
              <a:miter lim="800000"/>
              <a:headEnd/>
              <a:tailEnd/>
            </a:ln>
          </p:spPr>
          <p:txBody>
            <a:bodyPr wrap="square">
              <a:spAutoFit/>
            </a:bodyPr>
            <a:lstStyle/>
            <a:p>
              <a:r>
                <a:rPr lang="en-GB" sz="2500" b="1" dirty="0" smtClean="0">
                  <a:latin typeface="Verdana" pitchFamily="34" charset="0"/>
                  <a:ea typeface="PMingLiU" pitchFamily="18" charset="-120"/>
                </a:rPr>
                <a:t>=</a:t>
              </a:r>
              <a:endParaRPr lang="en-GB" sz="2500" b="1" dirty="0">
                <a:latin typeface="Verdana" pitchFamily="34" charset="0"/>
                <a:ea typeface="PMingLiU" pitchFamily="18" charset="-120"/>
              </a:endParaRPr>
            </a:p>
          </p:txBody>
        </p:sp>
      </p:grpSp>
    </p:spTree>
    <p:extLst>
      <p:ext uri="{BB962C8B-B14F-4D97-AF65-F5344CB8AC3E}">
        <p14:creationId xmlns:p14="http://schemas.microsoft.com/office/powerpoint/2010/main" val="19774314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332656"/>
            <a:ext cx="9144000" cy="1296144"/>
          </a:xfrm>
          <a:prstGeom prst="rect">
            <a:avLst/>
          </a:prstGeom>
          <a:solidFill>
            <a:schemeClr val="bg1"/>
          </a:solidFill>
          <a:ln w="508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05" charset="0"/>
            </a:endParaRPr>
          </a:p>
        </p:txBody>
      </p:sp>
      <p:cxnSp>
        <p:nvCxnSpPr>
          <p:cNvPr id="3" name="Straight Connector 2"/>
          <p:cNvCxnSpPr/>
          <p:nvPr/>
        </p:nvCxnSpPr>
        <p:spPr bwMode="auto">
          <a:xfrm>
            <a:off x="755576" y="3645024"/>
            <a:ext cx="7416824" cy="0"/>
          </a:xfrm>
          <a:prstGeom prst="line">
            <a:avLst/>
          </a:prstGeom>
          <a:solidFill>
            <a:schemeClr val="accent1"/>
          </a:solidFill>
          <a:ln w="50800" cap="flat" cmpd="sng" algn="ctr">
            <a:solidFill>
              <a:schemeClr val="tx1"/>
            </a:solidFill>
            <a:prstDash val="dash"/>
            <a:round/>
            <a:headEnd type="none" w="med" len="med"/>
            <a:tailEnd type="none" w="med" len="med"/>
          </a:ln>
          <a:effectLst/>
        </p:spPr>
      </p:cxnSp>
      <p:pic>
        <p:nvPicPr>
          <p:cNvPr id="4" name="Picture 22" descr="http://4.bp.blogspot.com/_Y2dkmI32uG4/TFfUttIAWLI/AAAAAAAAARg/ekEZXIrZ4aw/s400/chaps.jpg"/>
          <p:cNvPicPr>
            <a:picLocks noChangeAspect="1" noChangeArrowheads="1"/>
          </p:cNvPicPr>
          <p:nvPr/>
        </p:nvPicPr>
        <p:blipFill>
          <a:blip r:embed="rId3"/>
          <a:srcRect/>
          <a:stretch>
            <a:fillRect/>
          </a:stretch>
        </p:blipFill>
        <p:spPr bwMode="auto">
          <a:xfrm>
            <a:off x="179512" y="3861048"/>
            <a:ext cx="1423697" cy="1070621"/>
          </a:xfrm>
          <a:prstGeom prst="rect">
            <a:avLst/>
          </a:prstGeom>
          <a:noFill/>
        </p:spPr>
      </p:pic>
      <p:pic>
        <p:nvPicPr>
          <p:cNvPr id="5" name="Picture 4" descr="http://pics.livejournal.com/xicanti/pic/0003xeza"/>
          <p:cNvPicPr>
            <a:picLocks noChangeAspect="1" noChangeArrowheads="1"/>
          </p:cNvPicPr>
          <p:nvPr/>
        </p:nvPicPr>
        <p:blipFill>
          <a:blip r:embed="rId4"/>
          <a:srcRect/>
          <a:stretch>
            <a:fillRect/>
          </a:stretch>
        </p:blipFill>
        <p:spPr bwMode="auto">
          <a:xfrm>
            <a:off x="1619672" y="116632"/>
            <a:ext cx="1512168" cy="1270222"/>
          </a:xfrm>
          <a:prstGeom prst="rect">
            <a:avLst/>
          </a:prstGeom>
          <a:noFill/>
        </p:spPr>
      </p:pic>
      <p:pic>
        <p:nvPicPr>
          <p:cNvPr id="6" name="Picture 6" descr="http://indeclaration.files.wordpress.com/2011/11/tomato.jpg"/>
          <p:cNvPicPr>
            <a:picLocks noChangeAspect="1" noChangeArrowheads="1"/>
          </p:cNvPicPr>
          <p:nvPr/>
        </p:nvPicPr>
        <p:blipFill>
          <a:blip r:embed="rId5"/>
          <a:srcRect/>
          <a:stretch>
            <a:fillRect/>
          </a:stretch>
        </p:blipFill>
        <p:spPr bwMode="auto">
          <a:xfrm>
            <a:off x="251520" y="1916832"/>
            <a:ext cx="1152128" cy="1152128"/>
          </a:xfrm>
          <a:prstGeom prst="rect">
            <a:avLst/>
          </a:prstGeom>
          <a:noFill/>
        </p:spPr>
      </p:pic>
      <p:pic>
        <p:nvPicPr>
          <p:cNvPr id="114690" name="Picture 2" descr="http://www.7dayjuicediet.com/web-blog/wp-content/uploads/2010/10/watercress-lancastria.jpg"/>
          <p:cNvPicPr>
            <a:picLocks noChangeAspect="1" noChangeArrowheads="1"/>
          </p:cNvPicPr>
          <p:nvPr/>
        </p:nvPicPr>
        <p:blipFill>
          <a:blip r:embed="rId6"/>
          <a:srcRect/>
          <a:stretch>
            <a:fillRect/>
          </a:stretch>
        </p:blipFill>
        <p:spPr bwMode="auto">
          <a:xfrm>
            <a:off x="3059832" y="0"/>
            <a:ext cx="1368152" cy="1368152"/>
          </a:xfrm>
          <a:prstGeom prst="rect">
            <a:avLst/>
          </a:prstGeom>
          <a:noFill/>
        </p:spPr>
      </p:pic>
      <p:pic>
        <p:nvPicPr>
          <p:cNvPr id="114692" name="Picture 4" descr="http://t0.gstatic.com/images?q=tbn:ANd9GcQcXAT0NO6C9KAt_APP2DQmFpf_scwH0WGBELmuyoR0v8Wt1qY6"/>
          <p:cNvPicPr>
            <a:picLocks noChangeAspect="1" noChangeArrowheads="1"/>
          </p:cNvPicPr>
          <p:nvPr/>
        </p:nvPicPr>
        <p:blipFill>
          <a:blip r:embed="rId7"/>
          <a:srcRect/>
          <a:stretch>
            <a:fillRect/>
          </a:stretch>
        </p:blipFill>
        <p:spPr bwMode="auto">
          <a:xfrm>
            <a:off x="-108520" y="5278739"/>
            <a:ext cx="1540271" cy="1030581"/>
          </a:xfrm>
          <a:prstGeom prst="rect">
            <a:avLst/>
          </a:prstGeom>
          <a:noFill/>
        </p:spPr>
      </p:pic>
      <p:pic>
        <p:nvPicPr>
          <p:cNvPr id="114707" name="Picture 19" descr="https://dietchef.cachefly.net/shop/images/soups/lentil_and_vegetable_soup_lg.jpg"/>
          <p:cNvPicPr>
            <a:picLocks noChangeAspect="1" noChangeArrowheads="1"/>
          </p:cNvPicPr>
          <p:nvPr/>
        </p:nvPicPr>
        <p:blipFill>
          <a:blip r:embed="rId8"/>
          <a:srcRect/>
          <a:stretch>
            <a:fillRect/>
          </a:stretch>
        </p:blipFill>
        <p:spPr bwMode="auto">
          <a:xfrm>
            <a:off x="1547664" y="1700808"/>
            <a:ext cx="2448272" cy="1530170"/>
          </a:xfrm>
          <a:prstGeom prst="rect">
            <a:avLst/>
          </a:prstGeom>
          <a:noFill/>
        </p:spPr>
      </p:pic>
      <p:pic>
        <p:nvPicPr>
          <p:cNvPr id="114709" name="Picture 21" descr="http://static.guim.co.uk/sys-images/Guardian/Pix/pictures/2010/1/27/1264596045479/A-leek-001.jpg"/>
          <p:cNvPicPr>
            <a:picLocks noChangeAspect="1" noChangeArrowheads="1"/>
          </p:cNvPicPr>
          <p:nvPr/>
        </p:nvPicPr>
        <p:blipFill>
          <a:blip r:embed="rId9"/>
          <a:srcRect/>
          <a:stretch>
            <a:fillRect/>
          </a:stretch>
        </p:blipFill>
        <p:spPr bwMode="auto">
          <a:xfrm rot="428180">
            <a:off x="4130339" y="2038607"/>
            <a:ext cx="2031022" cy="1131151"/>
          </a:xfrm>
          <a:prstGeom prst="rect">
            <a:avLst/>
          </a:prstGeom>
          <a:noFill/>
        </p:spPr>
      </p:pic>
      <p:pic>
        <p:nvPicPr>
          <p:cNvPr id="114710" name="Picture 22"/>
          <p:cNvPicPr>
            <a:picLocks noChangeAspect="1" noChangeArrowheads="1"/>
          </p:cNvPicPr>
          <p:nvPr/>
        </p:nvPicPr>
        <p:blipFill>
          <a:blip r:embed="rId10"/>
          <a:srcRect/>
          <a:stretch>
            <a:fillRect/>
          </a:stretch>
        </p:blipFill>
        <p:spPr bwMode="auto">
          <a:xfrm>
            <a:off x="4572000" y="2780928"/>
            <a:ext cx="1462089" cy="419100"/>
          </a:xfrm>
          <a:prstGeom prst="rect">
            <a:avLst/>
          </a:prstGeom>
          <a:noFill/>
          <a:ln w="9525">
            <a:noFill/>
            <a:miter lim="800000"/>
            <a:headEnd/>
            <a:tailEnd/>
          </a:ln>
        </p:spPr>
      </p:pic>
      <p:pic>
        <p:nvPicPr>
          <p:cNvPr id="114716" name="Picture 28" descr="http://i.telegraph.co.uk/multimedia/archive/02400/AJT6T1_2400352b.jpg"/>
          <p:cNvPicPr>
            <a:picLocks noChangeAspect="1" noChangeArrowheads="1"/>
          </p:cNvPicPr>
          <p:nvPr/>
        </p:nvPicPr>
        <p:blipFill>
          <a:blip r:embed="rId11"/>
          <a:srcRect/>
          <a:stretch>
            <a:fillRect/>
          </a:stretch>
        </p:blipFill>
        <p:spPr bwMode="auto">
          <a:xfrm>
            <a:off x="1979712" y="5670825"/>
            <a:ext cx="1368996" cy="854519"/>
          </a:xfrm>
          <a:prstGeom prst="rect">
            <a:avLst/>
          </a:prstGeom>
          <a:noFill/>
        </p:spPr>
      </p:pic>
      <p:pic>
        <p:nvPicPr>
          <p:cNvPr id="114718" name="Picture 30" descr="http://www.foodsubs.com/Photos/citaliansausage.jpg"/>
          <p:cNvPicPr>
            <a:picLocks noChangeAspect="1" noChangeArrowheads="1"/>
          </p:cNvPicPr>
          <p:nvPr/>
        </p:nvPicPr>
        <p:blipFill>
          <a:blip r:embed="rId12"/>
          <a:srcRect/>
          <a:stretch>
            <a:fillRect/>
          </a:stretch>
        </p:blipFill>
        <p:spPr bwMode="auto">
          <a:xfrm rot="20142184">
            <a:off x="1399794" y="5085184"/>
            <a:ext cx="1295428" cy="960141"/>
          </a:xfrm>
          <a:prstGeom prst="rect">
            <a:avLst/>
          </a:prstGeom>
          <a:noFill/>
        </p:spPr>
      </p:pic>
      <p:pic>
        <p:nvPicPr>
          <p:cNvPr id="114720" name="Picture 32" descr="http://t0.gstatic.com/images?q=tbn:ANd9GcRYTOTlaEDyUWsvlePXNUktUCmx6yFB_KISHgY5HhhVCG7byAOzpTSHS7BHOw"/>
          <p:cNvPicPr>
            <a:picLocks noChangeAspect="1" noChangeArrowheads="1"/>
          </p:cNvPicPr>
          <p:nvPr/>
        </p:nvPicPr>
        <p:blipFill>
          <a:blip r:embed="rId13"/>
          <a:srcRect/>
          <a:stretch>
            <a:fillRect/>
          </a:stretch>
        </p:blipFill>
        <p:spPr bwMode="auto">
          <a:xfrm>
            <a:off x="1835696" y="3933056"/>
            <a:ext cx="1152128" cy="1109977"/>
          </a:xfrm>
          <a:prstGeom prst="rect">
            <a:avLst/>
          </a:prstGeom>
          <a:noFill/>
        </p:spPr>
      </p:pic>
      <p:pic>
        <p:nvPicPr>
          <p:cNvPr id="114722" name="Picture 34" descr="http://us.123rf.com/400wm/400/400/sashico/sashico1112/sashico111200007/11723697-fresh-green-salad-in-a-glass-bowl.jpg"/>
          <p:cNvPicPr>
            <a:picLocks noChangeAspect="1" noChangeArrowheads="1"/>
          </p:cNvPicPr>
          <p:nvPr/>
        </p:nvPicPr>
        <p:blipFill>
          <a:blip r:embed="rId14"/>
          <a:srcRect/>
          <a:stretch>
            <a:fillRect/>
          </a:stretch>
        </p:blipFill>
        <p:spPr bwMode="auto">
          <a:xfrm>
            <a:off x="0" y="0"/>
            <a:ext cx="1920214" cy="1440160"/>
          </a:xfrm>
          <a:prstGeom prst="rect">
            <a:avLst/>
          </a:prstGeom>
          <a:noFill/>
        </p:spPr>
      </p:pic>
      <p:pic>
        <p:nvPicPr>
          <p:cNvPr id="28" name="Picture 16" descr="http://images.mysupermarket.co.uk/CategoryLogos/001857.jpg"/>
          <p:cNvPicPr>
            <a:picLocks noChangeAspect="1" noChangeArrowheads="1"/>
          </p:cNvPicPr>
          <p:nvPr/>
        </p:nvPicPr>
        <p:blipFill>
          <a:blip r:embed="rId15"/>
          <a:srcRect/>
          <a:stretch>
            <a:fillRect/>
          </a:stretch>
        </p:blipFill>
        <p:spPr bwMode="auto">
          <a:xfrm>
            <a:off x="4730849" y="193575"/>
            <a:ext cx="1857375" cy="1219201"/>
          </a:xfrm>
          <a:prstGeom prst="rect">
            <a:avLst/>
          </a:prstGeom>
          <a:noFill/>
        </p:spPr>
      </p:pic>
      <p:pic>
        <p:nvPicPr>
          <p:cNvPr id="114724" name="Picture 36" descr="http://2.bp.blogspot.com/-A7JwfbmHMXg/Tr081Dbig0I/AAAAAAAANSw/mBuuPaSgcQw/s1600/Soft+tofu.jpg"/>
          <p:cNvPicPr>
            <a:picLocks noChangeAspect="1" noChangeArrowheads="1"/>
          </p:cNvPicPr>
          <p:nvPr/>
        </p:nvPicPr>
        <p:blipFill>
          <a:blip r:embed="rId16"/>
          <a:srcRect/>
          <a:stretch>
            <a:fillRect/>
          </a:stretch>
        </p:blipFill>
        <p:spPr bwMode="auto">
          <a:xfrm>
            <a:off x="7140902" y="2276872"/>
            <a:ext cx="1594454" cy="1203574"/>
          </a:xfrm>
          <a:prstGeom prst="rect">
            <a:avLst/>
          </a:prstGeom>
          <a:noFill/>
        </p:spPr>
      </p:pic>
      <p:cxnSp>
        <p:nvCxnSpPr>
          <p:cNvPr id="36" name="Straight Connector 35"/>
          <p:cNvCxnSpPr/>
          <p:nvPr/>
        </p:nvCxnSpPr>
        <p:spPr bwMode="auto">
          <a:xfrm flipH="1">
            <a:off x="7668344" y="2492896"/>
            <a:ext cx="576000" cy="0"/>
          </a:xfrm>
          <a:prstGeom prst="line">
            <a:avLst/>
          </a:prstGeom>
          <a:solidFill>
            <a:schemeClr val="accent1"/>
          </a:solidFill>
          <a:ln w="76200" cap="flat" cmpd="sng" algn="ctr">
            <a:solidFill>
              <a:srgbClr val="CC0000"/>
            </a:solidFill>
            <a:prstDash val="solid"/>
            <a:round/>
            <a:headEnd type="none" w="med" len="med"/>
            <a:tailEnd type="none" w="med" len="med"/>
          </a:ln>
          <a:effectLst/>
        </p:spPr>
      </p:cxnSp>
      <p:pic>
        <p:nvPicPr>
          <p:cNvPr id="114728" name="Picture 40" descr="http://t1.gstatic.com/images?q=tbn:ANd9GcSSVLgVjGrcf6PzKK2SxSdeTTKtWGhvtnKkbguAttnL7KTuRtsW"/>
          <p:cNvPicPr>
            <a:picLocks noChangeAspect="1" noChangeArrowheads="1"/>
          </p:cNvPicPr>
          <p:nvPr/>
        </p:nvPicPr>
        <p:blipFill>
          <a:blip r:embed="rId17"/>
          <a:srcRect/>
          <a:stretch>
            <a:fillRect/>
          </a:stretch>
        </p:blipFill>
        <p:spPr bwMode="auto">
          <a:xfrm>
            <a:off x="7308304" y="908720"/>
            <a:ext cx="1654375" cy="1296144"/>
          </a:xfrm>
          <a:prstGeom prst="rect">
            <a:avLst/>
          </a:prstGeom>
          <a:noFill/>
        </p:spPr>
      </p:pic>
      <p:pic>
        <p:nvPicPr>
          <p:cNvPr id="114726" name="Picture 38" descr="http://www.millinn-merrijig.com/DSC05545%20white.jpg"/>
          <p:cNvPicPr>
            <a:picLocks noChangeAspect="1" noChangeArrowheads="1"/>
          </p:cNvPicPr>
          <p:nvPr/>
        </p:nvPicPr>
        <p:blipFill>
          <a:blip r:embed="rId18"/>
          <a:srcRect/>
          <a:stretch>
            <a:fillRect/>
          </a:stretch>
        </p:blipFill>
        <p:spPr bwMode="auto">
          <a:xfrm>
            <a:off x="7236296" y="116632"/>
            <a:ext cx="1464097" cy="1002326"/>
          </a:xfrm>
          <a:prstGeom prst="rect">
            <a:avLst/>
          </a:prstGeom>
          <a:noFill/>
        </p:spPr>
      </p:pic>
      <p:pic>
        <p:nvPicPr>
          <p:cNvPr id="114729" name="Picture 41"/>
          <p:cNvPicPr>
            <a:picLocks noChangeAspect="1" noChangeArrowheads="1"/>
          </p:cNvPicPr>
          <p:nvPr/>
        </p:nvPicPr>
        <p:blipFill>
          <a:blip r:embed="rId19"/>
          <a:srcRect/>
          <a:stretch>
            <a:fillRect/>
          </a:stretch>
        </p:blipFill>
        <p:spPr bwMode="auto">
          <a:xfrm>
            <a:off x="5880323" y="1340371"/>
            <a:ext cx="923925" cy="1152525"/>
          </a:xfrm>
          <a:prstGeom prst="rect">
            <a:avLst/>
          </a:prstGeom>
          <a:noFill/>
          <a:ln w="9525">
            <a:noFill/>
            <a:miter lim="800000"/>
            <a:headEnd/>
            <a:tailEnd/>
          </a:ln>
        </p:spPr>
      </p:pic>
      <p:pic>
        <p:nvPicPr>
          <p:cNvPr id="51" name="Picture 26" descr="http://www.newsbiscuit.com/wp-content/uploads/2010/05/crisps.jpg"/>
          <p:cNvPicPr>
            <a:picLocks noChangeAspect="1" noChangeArrowheads="1"/>
          </p:cNvPicPr>
          <p:nvPr/>
        </p:nvPicPr>
        <p:blipFill>
          <a:blip r:embed="rId20"/>
          <a:srcRect/>
          <a:stretch>
            <a:fillRect/>
          </a:stretch>
        </p:blipFill>
        <p:spPr bwMode="auto">
          <a:xfrm>
            <a:off x="3131840" y="3861048"/>
            <a:ext cx="1440160" cy="976608"/>
          </a:xfrm>
          <a:prstGeom prst="rect">
            <a:avLst/>
          </a:prstGeom>
          <a:noFill/>
        </p:spPr>
      </p:pic>
      <p:pic>
        <p:nvPicPr>
          <p:cNvPr id="114731" name="Picture 43" descr="http://t2.gstatic.com/images?q=tbn:ANd9GcRCA3_PKVdGShY5ar7ysuM15PzI_mPAzlB7vQQtj52XSOmFoR7q"/>
          <p:cNvPicPr>
            <a:picLocks noChangeAspect="1" noChangeArrowheads="1"/>
          </p:cNvPicPr>
          <p:nvPr/>
        </p:nvPicPr>
        <p:blipFill>
          <a:blip r:embed="rId21"/>
          <a:srcRect/>
          <a:stretch>
            <a:fillRect/>
          </a:stretch>
        </p:blipFill>
        <p:spPr bwMode="auto">
          <a:xfrm rot="937880">
            <a:off x="4504238" y="4981914"/>
            <a:ext cx="2124622" cy="1593467"/>
          </a:xfrm>
          <a:prstGeom prst="rect">
            <a:avLst/>
          </a:prstGeom>
          <a:noFill/>
        </p:spPr>
      </p:pic>
      <p:pic>
        <p:nvPicPr>
          <p:cNvPr id="53" name="Picture 6" descr="http://3.bp.blogspot.com/-pXuz_KOYB74/TeTJ41SFjXI/AAAAAAAAAA0/DCA9z1SqC5A/s1600/Bag-of-sugar.jpg"/>
          <p:cNvPicPr>
            <a:picLocks noChangeAspect="1" noChangeArrowheads="1"/>
          </p:cNvPicPr>
          <p:nvPr/>
        </p:nvPicPr>
        <p:blipFill>
          <a:blip r:embed="rId22"/>
          <a:srcRect/>
          <a:stretch>
            <a:fillRect/>
          </a:stretch>
        </p:blipFill>
        <p:spPr bwMode="auto">
          <a:xfrm>
            <a:off x="7956376" y="4029067"/>
            <a:ext cx="1026114" cy="1368152"/>
          </a:xfrm>
          <a:prstGeom prst="rect">
            <a:avLst/>
          </a:prstGeom>
          <a:noFill/>
        </p:spPr>
      </p:pic>
      <p:pic>
        <p:nvPicPr>
          <p:cNvPr id="54" name="Picture 28" descr="http://www.bbcgoodfood.com/content/knowhow/glossary/sugar/image.jpg"/>
          <p:cNvPicPr>
            <a:picLocks noChangeAspect="1" noChangeArrowheads="1"/>
          </p:cNvPicPr>
          <p:nvPr/>
        </p:nvPicPr>
        <p:blipFill>
          <a:blip r:embed="rId23"/>
          <a:srcRect/>
          <a:stretch>
            <a:fillRect/>
          </a:stretch>
        </p:blipFill>
        <p:spPr bwMode="auto">
          <a:xfrm>
            <a:off x="6832122" y="4293096"/>
            <a:ext cx="1124254" cy="792088"/>
          </a:xfrm>
          <a:prstGeom prst="rect">
            <a:avLst/>
          </a:prstGeom>
          <a:noFill/>
        </p:spPr>
      </p:pic>
      <p:pic>
        <p:nvPicPr>
          <p:cNvPr id="114735" name="Picture 47" descr="http://cookingtoday.co.uk/wp-content/uploads/2010/09/YorkshirePuddings.jpg"/>
          <p:cNvPicPr>
            <a:picLocks noChangeAspect="1" noChangeArrowheads="1"/>
          </p:cNvPicPr>
          <p:nvPr/>
        </p:nvPicPr>
        <p:blipFill>
          <a:blip r:embed="rId24"/>
          <a:srcRect/>
          <a:stretch>
            <a:fillRect/>
          </a:stretch>
        </p:blipFill>
        <p:spPr bwMode="auto">
          <a:xfrm>
            <a:off x="4788024" y="3789040"/>
            <a:ext cx="2021867" cy="1349501"/>
          </a:xfrm>
          <a:prstGeom prst="rect">
            <a:avLst/>
          </a:prstGeom>
          <a:noFill/>
        </p:spPr>
      </p:pic>
      <p:pic>
        <p:nvPicPr>
          <p:cNvPr id="114737" name="Picture 49" descr="http://3.bp.blogspot.com/-ONIDFZ8hrYo/UV4EGJ0YO5I/AAAAAAAAAmY/Jno8HoinGpg/s1600/whole-milk.jpg"/>
          <p:cNvPicPr>
            <a:picLocks noChangeAspect="1" noChangeArrowheads="1"/>
          </p:cNvPicPr>
          <p:nvPr/>
        </p:nvPicPr>
        <p:blipFill>
          <a:blip r:embed="rId25"/>
          <a:srcRect/>
          <a:stretch>
            <a:fillRect/>
          </a:stretch>
        </p:blipFill>
        <p:spPr bwMode="auto">
          <a:xfrm>
            <a:off x="3203848" y="4784199"/>
            <a:ext cx="1440160" cy="2073801"/>
          </a:xfrm>
          <a:prstGeom prst="rect">
            <a:avLst/>
          </a:prstGeom>
          <a:noFill/>
        </p:spPr>
      </p:pic>
      <p:pic>
        <p:nvPicPr>
          <p:cNvPr id="29" name="Picture 30" descr="http://images.sciencedaily.com/2009/06/090625133215-large.jpg"/>
          <p:cNvPicPr>
            <a:picLocks noChangeAspect="1" noChangeArrowheads="1"/>
          </p:cNvPicPr>
          <p:nvPr/>
        </p:nvPicPr>
        <p:blipFill>
          <a:blip r:embed="rId26"/>
          <a:srcRect/>
          <a:stretch>
            <a:fillRect/>
          </a:stretch>
        </p:blipFill>
        <p:spPr bwMode="auto">
          <a:xfrm>
            <a:off x="6470579" y="5361215"/>
            <a:ext cx="2565917" cy="1496785"/>
          </a:xfrm>
          <a:prstGeom prst="rect">
            <a:avLst/>
          </a:prstGeom>
          <a:noFill/>
        </p:spPr>
      </p:pic>
      <p:sp>
        <p:nvSpPr>
          <p:cNvPr id="30" name="Rectangle 29"/>
          <p:cNvSpPr>
            <a:spLocks noChangeArrowheads="1"/>
          </p:cNvSpPr>
          <p:nvPr/>
        </p:nvSpPr>
        <p:spPr bwMode="auto">
          <a:xfrm>
            <a:off x="4644008" y="6608385"/>
            <a:ext cx="4572000" cy="276999"/>
          </a:xfrm>
          <a:prstGeom prst="rect">
            <a:avLst/>
          </a:prstGeom>
          <a:noFill/>
          <a:ln w="9525">
            <a:noFill/>
            <a:miter lim="800000"/>
            <a:headEnd/>
            <a:tailEnd/>
          </a:ln>
        </p:spPr>
        <p:txBody>
          <a:bodyPr>
            <a:spAutoFit/>
          </a:bodyPr>
          <a:lstStyle/>
          <a:p>
            <a:pPr algn="l"/>
            <a:r>
              <a:rPr lang="en-GB" sz="1200" dirty="0" smtClean="0">
                <a:latin typeface="Verdana" pitchFamily="34" charset="0"/>
              </a:rPr>
              <a:t>Crozier et al, European Journal of Clinical Nutrition 2010</a:t>
            </a:r>
            <a:endParaRPr lang="en-GB" sz="1200" dirty="0">
              <a:latin typeface="Verdana" pitchFamily="34" charset="0"/>
            </a:endParaRPr>
          </a:p>
        </p:txBody>
      </p:sp>
    </p:spTree>
    <p:extLst>
      <p:ext uri="{BB962C8B-B14F-4D97-AF65-F5344CB8AC3E}">
        <p14:creationId xmlns:p14="http://schemas.microsoft.com/office/powerpoint/2010/main" val="80099132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476672"/>
            <a:ext cx="7248724" cy="809625"/>
          </a:xfrm>
        </p:spPr>
        <p:txBody>
          <a:bodyPr/>
          <a:lstStyle/>
          <a:p>
            <a:pPr lvl="0"/>
            <a:r>
              <a:rPr lang="en-GB" dirty="0" smtClean="0"/>
              <a:t>Mothers’ characteristics by education</a:t>
            </a:r>
            <a:br>
              <a:rPr lang="en-GB" dirty="0" smtClean="0"/>
            </a:b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567961743"/>
              </p:ext>
            </p:extLst>
          </p:nvPr>
        </p:nvGraphicFramePr>
        <p:xfrm>
          <a:off x="107504" y="2126776"/>
          <a:ext cx="8892478" cy="1679726"/>
        </p:xfrm>
        <a:graphic>
          <a:graphicData uri="http://schemas.openxmlformats.org/drawingml/2006/table">
            <a:tbl>
              <a:tblPr>
                <a:tableStyleId>{775DCB02-9BB8-47FD-8907-85C794F793BA}</a:tableStyleId>
              </a:tblPr>
              <a:tblGrid>
                <a:gridCol w="2886156"/>
                <a:gridCol w="1716092"/>
                <a:gridCol w="1716092"/>
                <a:gridCol w="1716092"/>
                <a:gridCol w="858046"/>
              </a:tblGrid>
              <a:tr h="541402">
                <a:tc>
                  <a:txBody>
                    <a:bodyPr/>
                    <a:lstStyle/>
                    <a:p>
                      <a:pPr marL="0" marR="0" indent="0" algn="l" defTabSz="189189" rtl="0" eaLnBrk="1" fontAlgn="auto" latinLnBrk="0" hangingPunct="1">
                        <a:lnSpc>
                          <a:spcPct val="115000"/>
                        </a:lnSpc>
                        <a:spcBef>
                          <a:spcPts val="0"/>
                        </a:spcBef>
                        <a:spcAft>
                          <a:spcPts val="0"/>
                        </a:spcAft>
                        <a:buClrTx/>
                        <a:buSzTx/>
                        <a:buFontTx/>
                        <a:buNone/>
                        <a:tabLst/>
                        <a:defRPr/>
                      </a:pPr>
                      <a:endParaRPr lang="en-GB" sz="1400" b="1" dirty="0" smtClean="0">
                        <a:solidFill>
                          <a:schemeClr val="tx1"/>
                        </a:solidFill>
                        <a:latin typeface="+mn-lt"/>
                        <a:ea typeface="Calibri"/>
                        <a:cs typeface="Times New Roman"/>
                      </a:endParaRPr>
                    </a:p>
                  </a:txBody>
                  <a:tcPr marL="68580" marR="68580" marT="0" marB="0">
                    <a:solidFill>
                      <a:srgbClr val="99CCFF"/>
                    </a:solidFill>
                  </a:tcPr>
                </a:tc>
                <a:tc>
                  <a:txBody>
                    <a:bodyPr/>
                    <a:lstStyle/>
                    <a:p>
                      <a:pPr algn="ctr">
                        <a:lnSpc>
                          <a:spcPct val="115000"/>
                        </a:lnSpc>
                        <a:spcAft>
                          <a:spcPts val="0"/>
                        </a:spcAft>
                      </a:pPr>
                      <a:r>
                        <a:rPr lang="en-GB" sz="1400" b="1" dirty="0">
                          <a:effectLst/>
                          <a:latin typeface="+mn-lt"/>
                          <a:ea typeface="Times New Roman" panose="02020603050405020304" pitchFamily="18" charset="0"/>
                          <a:cs typeface="Times New Roman" panose="02020603050405020304" pitchFamily="18" charset="0"/>
                        </a:rPr>
                        <a:t>Low education</a:t>
                      </a:r>
                      <a:endParaRPr lang="en-GB" sz="1400" dirty="0">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(≤GCSE)</a:t>
                      </a:r>
                    </a:p>
                    <a:p>
                      <a:pPr algn="ctr">
                        <a:lnSpc>
                          <a:spcPct val="115000"/>
                        </a:lnSpc>
                        <a:spcAft>
                          <a:spcPts val="0"/>
                        </a:spcAft>
                      </a:pPr>
                      <a:r>
                        <a:rPr lang="en-GB" sz="1000" dirty="0" smtClean="0">
                          <a:effectLst/>
                          <a:latin typeface="+mn-lt"/>
                          <a:ea typeface="Times New Roman" panose="02020603050405020304" pitchFamily="18" charset="0"/>
                          <a:cs typeface="Times New Roman" panose="02020603050405020304" pitchFamily="18" charset="0"/>
                        </a:rPr>
                        <a:t>n=307</a:t>
                      </a:r>
                      <a:endParaRPr lang="en-GB" sz="1100" dirty="0">
                        <a:effectLst/>
                        <a:latin typeface="+mn-lt"/>
                        <a:ea typeface="Times New Roman" panose="02020603050405020304" pitchFamily="18" charset="0"/>
                        <a:cs typeface="Times New Roman" panose="02020603050405020304" pitchFamily="18" charset="0"/>
                      </a:endParaRPr>
                    </a:p>
                  </a:txBody>
                  <a:tcPr marL="0" marR="0" marT="0" marB="0">
                    <a:solidFill>
                      <a:srgbClr val="99CCFF"/>
                    </a:solidFill>
                  </a:tcPr>
                </a:tc>
                <a:tc>
                  <a:txBody>
                    <a:bodyPr/>
                    <a:lstStyle/>
                    <a:p>
                      <a:pPr algn="ctr">
                        <a:lnSpc>
                          <a:spcPct val="115000"/>
                        </a:lnSpc>
                        <a:spcAft>
                          <a:spcPts val="0"/>
                        </a:spcAft>
                      </a:pPr>
                      <a:r>
                        <a:rPr lang="en-GB" sz="1400" b="1" dirty="0">
                          <a:effectLst/>
                          <a:latin typeface="+mn-lt"/>
                          <a:ea typeface="Times New Roman" panose="02020603050405020304" pitchFamily="18" charset="0"/>
                          <a:cs typeface="Times New Roman" panose="02020603050405020304" pitchFamily="18" charset="0"/>
                        </a:rPr>
                        <a:t>Mid education </a:t>
                      </a:r>
                      <a:r>
                        <a:rPr lang="en-GB" sz="1100" dirty="0" smtClean="0">
                          <a:effectLst/>
                          <a:latin typeface="+mn-lt"/>
                          <a:ea typeface="Times New Roman" panose="02020603050405020304" pitchFamily="18" charset="0"/>
                          <a:cs typeface="Times New Roman" panose="02020603050405020304" pitchFamily="18" charset="0"/>
                        </a:rPr>
                        <a:t>(A-level/HND)</a:t>
                      </a:r>
                      <a:endParaRPr lang="en-GB" sz="1100" dirty="0">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n-GB" sz="1000" dirty="0" smtClean="0">
                          <a:effectLst/>
                          <a:latin typeface="+mn-lt"/>
                          <a:ea typeface="Times New Roman" panose="02020603050405020304" pitchFamily="18" charset="0"/>
                          <a:cs typeface="Times New Roman" panose="02020603050405020304" pitchFamily="18" charset="0"/>
                        </a:rPr>
                        <a:t>n=298</a:t>
                      </a:r>
                      <a:endParaRPr lang="en-GB" sz="1100" dirty="0">
                        <a:effectLst/>
                        <a:latin typeface="+mn-lt"/>
                        <a:ea typeface="Times New Roman" panose="02020603050405020304" pitchFamily="18" charset="0"/>
                        <a:cs typeface="Times New Roman" panose="02020603050405020304" pitchFamily="18" charset="0"/>
                      </a:endParaRPr>
                    </a:p>
                  </a:txBody>
                  <a:tcPr marL="0" marR="0" marT="0" marB="0">
                    <a:solidFill>
                      <a:srgbClr val="99CCFF"/>
                    </a:solidFill>
                  </a:tcPr>
                </a:tc>
                <a:tc>
                  <a:txBody>
                    <a:bodyPr/>
                    <a:lstStyle/>
                    <a:p>
                      <a:pPr algn="ctr">
                        <a:lnSpc>
                          <a:spcPct val="115000"/>
                        </a:lnSpc>
                        <a:spcAft>
                          <a:spcPts val="0"/>
                        </a:spcAft>
                      </a:pPr>
                      <a:r>
                        <a:rPr lang="en-GB" sz="1400" b="1" dirty="0">
                          <a:effectLst/>
                          <a:latin typeface="+mn-lt"/>
                          <a:ea typeface="Times New Roman" panose="02020603050405020304" pitchFamily="18" charset="0"/>
                          <a:cs typeface="Times New Roman" panose="02020603050405020304" pitchFamily="18" charset="0"/>
                        </a:rPr>
                        <a:t>High education</a:t>
                      </a:r>
                      <a:endParaRPr lang="en-GB" sz="1400" dirty="0">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(Degree)</a:t>
                      </a:r>
                    </a:p>
                    <a:p>
                      <a:pPr algn="ctr">
                        <a:lnSpc>
                          <a:spcPct val="115000"/>
                        </a:lnSpc>
                        <a:spcAft>
                          <a:spcPts val="0"/>
                        </a:spcAft>
                      </a:pPr>
                      <a:r>
                        <a:rPr lang="en-GB" sz="1000" dirty="0" smtClean="0">
                          <a:effectLst/>
                          <a:latin typeface="+mn-lt"/>
                          <a:ea typeface="Times New Roman" panose="02020603050405020304" pitchFamily="18" charset="0"/>
                          <a:cs typeface="Times New Roman" panose="02020603050405020304" pitchFamily="18" charset="0"/>
                        </a:rPr>
                        <a:t>n=234</a:t>
                      </a:r>
                      <a:endParaRPr lang="en-GB" sz="1100" dirty="0">
                        <a:effectLst/>
                        <a:latin typeface="+mn-lt"/>
                        <a:ea typeface="Times New Roman" panose="02020603050405020304" pitchFamily="18" charset="0"/>
                        <a:cs typeface="Times New Roman" panose="02020603050405020304" pitchFamily="18" charset="0"/>
                      </a:endParaRPr>
                    </a:p>
                  </a:txBody>
                  <a:tcPr marL="0" marR="0" marT="0" marB="0">
                    <a:solidFill>
                      <a:srgbClr val="99CCFF"/>
                    </a:solidFill>
                  </a:tcPr>
                </a:tc>
                <a:tc>
                  <a:txBody>
                    <a:bodyPr/>
                    <a:lstStyle/>
                    <a:p>
                      <a:pPr algn="ctr">
                        <a:lnSpc>
                          <a:spcPct val="115000"/>
                        </a:lnSpc>
                        <a:spcAft>
                          <a:spcPts val="0"/>
                        </a:spcAft>
                      </a:pPr>
                      <a:endParaRPr lang="en-GB" sz="1200" b="1" dirty="0" smtClean="0">
                        <a:solidFill>
                          <a:schemeClr val="tx1"/>
                        </a:solidFill>
                        <a:latin typeface="+mn-lt"/>
                        <a:ea typeface="Calibri"/>
                        <a:cs typeface="Times New Roman"/>
                      </a:endParaRPr>
                    </a:p>
                    <a:p>
                      <a:pPr algn="ctr">
                        <a:lnSpc>
                          <a:spcPct val="115000"/>
                        </a:lnSpc>
                        <a:spcAft>
                          <a:spcPts val="0"/>
                        </a:spcAft>
                      </a:pPr>
                      <a:endParaRPr lang="en-GB" sz="1200" b="0" dirty="0" smtClean="0">
                        <a:solidFill>
                          <a:schemeClr val="tx1"/>
                        </a:solidFill>
                        <a:latin typeface="+mn-lt"/>
                        <a:ea typeface="Calibri"/>
                        <a:cs typeface="Times New Roman"/>
                      </a:endParaRPr>
                    </a:p>
                  </a:txBody>
                  <a:tcPr marL="68580" marR="68580" marT="0" marB="0">
                    <a:solidFill>
                      <a:srgbClr val="99CCFF"/>
                    </a:solidFill>
                  </a:tcPr>
                </a:tc>
              </a:tr>
              <a:tr h="266579">
                <a:tc>
                  <a:txBody>
                    <a:bodyPr/>
                    <a:lstStyle/>
                    <a:p>
                      <a:pPr marL="179705" marR="0" indent="0" algn="l" defTabSz="457200" rtl="0" eaLnBrk="1" fontAlgn="auto" latinLnBrk="0" hangingPunct="1">
                        <a:lnSpc>
                          <a:spcPct val="115000"/>
                        </a:lnSpc>
                        <a:spcBef>
                          <a:spcPts val="0"/>
                        </a:spcBef>
                        <a:spcAft>
                          <a:spcPts val="0"/>
                        </a:spcAft>
                        <a:buClrTx/>
                        <a:buSzTx/>
                        <a:buFontTx/>
                        <a:buNone/>
                        <a:tabLst/>
                        <a:defRPr/>
                      </a:pPr>
                      <a:r>
                        <a:rPr lang="en-GB" sz="1400" b="1" dirty="0" smtClean="0"/>
                        <a:t>Mothers’ characteristics</a:t>
                      </a:r>
                      <a:endParaRPr lang="en-GB" sz="1400" b="1" dirty="0" smtClean="0">
                        <a:solidFill>
                          <a:schemeClr val="tx1"/>
                        </a:solidFill>
                        <a:latin typeface="+mn-lt"/>
                        <a:ea typeface="Calibri"/>
                        <a:cs typeface="Times New Roman"/>
                      </a:endParaRPr>
                    </a:p>
                  </a:txBody>
                  <a:tcPr marL="68580" marR="68580" marT="0" marB="0">
                    <a:solidFill>
                      <a:srgbClr val="99CCFF"/>
                    </a:solidFill>
                  </a:tcPr>
                </a:tc>
                <a:tc gridSpan="3">
                  <a:txBody>
                    <a:bodyPr/>
                    <a:lstStyle/>
                    <a:p>
                      <a:pPr algn="ctr">
                        <a:lnSpc>
                          <a:spcPct val="115000"/>
                        </a:lnSpc>
                        <a:spcAft>
                          <a:spcPts val="0"/>
                        </a:spcAft>
                      </a:pPr>
                      <a:r>
                        <a:rPr lang="en-GB" sz="1200" b="1" i="1" dirty="0" smtClean="0">
                          <a:solidFill>
                            <a:schemeClr val="tx1"/>
                          </a:solidFill>
                          <a:latin typeface="+mn-lt"/>
                          <a:ea typeface="Calibri"/>
                          <a:cs typeface="Times New Roman"/>
                        </a:rPr>
                        <a:t>Mean</a:t>
                      </a:r>
                      <a:r>
                        <a:rPr lang="en-GB" sz="1200" b="1" i="1" baseline="0" dirty="0" smtClean="0">
                          <a:solidFill>
                            <a:schemeClr val="tx1"/>
                          </a:solidFill>
                          <a:latin typeface="+mn-lt"/>
                          <a:ea typeface="Calibri"/>
                          <a:cs typeface="Times New Roman"/>
                        </a:rPr>
                        <a:t> (SD)</a:t>
                      </a:r>
                      <a:endParaRPr lang="en-GB" sz="1200" b="1" i="1" dirty="0">
                        <a:solidFill>
                          <a:schemeClr val="tx1"/>
                        </a:solidFill>
                        <a:latin typeface="+mn-lt"/>
                        <a:ea typeface="Calibri"/>
                        <a:cs typeface="Times New Roman"/>
                      </a:endParaRPr>
                    </a:p>
                  </a:txBody>
                  <a:tcPr marL="68580" marR="68580" marT="0" marB="0">
                    <a:solidFill>
                      <a:srgbClr val="99CCFF"/>
                    </a:solidFill>
                  </a:tcPr>
                </a:tc>
                <a:tc hMerge="1">
                  <a:txBody>
                    <a:bodyPr/>
                    <a:lstStyle/>
                    <a:p>
                      <a:pPr algn="ctr">
                        <a:lnSpc>
                          <a:spcPct val="115000"/>
                        </a:lnSpc>
                        <a:spcAft>
                          <a:spcPts val="0"/>
                        </a:spcAft>
                      </a:pPr>
                      <a:endParaRPr lang="en-GB" sz="1400" dirty="0">
                        <a:solidFill>
                          <a:schemeClr val="tx1"/>
                        </a:solidFill>
                        <a:latin typeface="+mn-lt"/>
                        <a:ea typeface="Calibri"/>
                        <a:cs typeface="Times New Roman"/>
                      </a:endParaRPr>
                    </a:p>
                  </a:txBody>
                  <a:tcPr marL="68580" marR="68580" marT="0" marB="0">
                    <a:solidFill>
                      <a:schemeClr val="bg1"/>
                    </a:solidFill>
                  </a:tcPr>
                </a:tc>
                <a:tc hMerge="1">
                  <a:txBody>
                    <a:bodyPr/>
                    <a:lstStyle/>
                    <a:p>
                      <a:pPr algn="ctr">
                        <a:lnSpc>
                          <a:spcPct val="115000"/>
                        </a:lnSpc>
                        <a:spcAft>
                          <a:spcPts val="0"/>
                        </a:spcAft>
                      </a:pP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200" b="1" i="1" dirty="0" smtClean="0">
                          <a:solidFill>
                            <a:schemeClr val="tx1"/>
                          </a:solidFill>
                          <a:latin typeface="+mn-lt"/>
                          <a:ea typeface="Calibri"/>
                          <a:cs typeface="Times New Roman"/>
                        </a:rPr>
                        <a:t>p-</a:t>
                      </a:r>
                      <a:r>
                        <a:rPr lang="en-GB" sz="1200" b="1" i="1" dirty="0" err="1" smtClean="0">
                          <a:solidFill>
                            <a:schemeClr val="tx1"/>
                          </a:solidFill>
                          <a:latin typeface="+mn-lt"/>
                          <a:ea typeface="Calibri"/>
                          <a:cs typeface="Times New Roman"/>
                        </a:rPr>
                        <a:t>value</a:t>
                      </a:r>
                      <a:r>
                        <a:rPr lang="en-GB" sz="1200" b="1" i="1" baseline="30000" dirty="0" err="1" smtClean="0">
                          <a:solidFill>
                            <a:schemeClr val="tx1"/>
                          </a:solidFill>
                          <a:latin typeface="+mn-lt"/>
                          <a:ea typeface="Calibri"/>
                          <a:cs typeface="Times New Roman"/>
                        </a:rPr>
                        <a:t>a</a:t>
                      </a:r>
                      <a:endParaRPr lang="en-GB" sz="1200" b="1" i="1" dirty="0" smtClean="0">
                        <a:solidFill>
                          <a:schemeClr val="tx1"/>
                        </a:solidFill>
                        <a:latin typeface="+mn-lt"/>
                        <a:ea typeface="Calibri"/>
                        <a:cs typeface="Times New Roman"/>
                      </a:endParaRPr>
                    </a:p>
                  </a:txBody>
                  <a:tcPr marL="68580" marR="68580" marT="0" marB="0">
                    <a:solidFill>
                      <a:srgbClr val="99CCFF"/>
                    </a:solidFill>
                  </a:tcPr>
                </a:tc>
              </a:tr>
              <a:tr h="266579">
                <a:tc>
                  <a:txBody>
                    <a:bodyPr/>
                    <a:lstStyle/>
                    <a:p>
                      <a:pPr marL="179705">
                        <a:lnSpc>
                          <a:spcPct val="115000"/>
                        </a:lnSpc>
                        <a:spcAft>
                          <a:spcPts val="0"/>
                        </a:spcAft>
                      </a:pPr>
                      <a:r>
                        <a:rPr lang="en-GB" sz="1400" dirty="0" smtClean="0"/>
                        <a:t>Age</a:t>
                      </a: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400" dirty="0" smtClean="0">
                          <a:solidFill>
                            <a:schemeClr val="tx1"/>
                          </a:solidFill>
                          <a:latin typeface="+mn-lt"/>
                          <a:ea typeface="Calibri"/>
                          <a:cs typeface="Times New Roman"/>
                        </a:rPr>
                        <a:t>31 (6)</a:t>
                      </a: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400" dirty="0" smtClean="0">
                          <a:solidFill>
                            <a:schemeClr val="tx1"/>
                          </a:solidFill>
                          <a:latin typeface="+mn-lt"/>
                          <a:ea typeface="Calibri"/>
                          <a:cs typeface="Times New Roman"/>
                        </a:rPr>
                        <a:t>32 (6)</a:t>
                      </a: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400" dirty="0" smtClean="0">
                          <a:solidFill>
                            <a:schemeClr val="tx1"/>
                          </a:solidFill>
                          <a:latin typeface="+mn-lt"/>
                          <a:ea typeface="Calibri"/>
                          <a:cs typeface="Times New Roman"/>
                        </a:rPr>
                        <a:t>34 (5)</a:t>
                      </a: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dirty="0" smtClean="0">
                          <a:solidFill>
                            <a:schemeClr val="tx1"/>
                          </a:solidFill>
                          <a:latin typeface="+mn-lt"/>
                          <a:ea typeface="Calibri"/>
                          <a:cs typeface="Times New Roman"/>
                        </a:rPr>
                        <a:t>&lt;0.001</a:t>
                      </a:r>
                    </a:p>
                  </a:txBody>
                  <a:tcPr marL="68580" marR="68580" marT="0" marB="0">
                    <a:solidFill>
                      <a:schemeClr val="bg1"/>
                    </a:solidFill>
                  </a:tcPr>
                </a:tc>
              </a:tr>
              <a:tr h="266579">
                <a:tc>
                  <a:txBody>
                    <a:bodyPr/>
                    <a:lstStyle/>
                    <a:p>
                      <a:pPr marL="179705">
                        <a:lnSpc>
                          <a:spcPct val="115000"/>
                        </a:lnSpc>
                        <a:spcAft>
                          <a:spcPts val="0"/>
                        </a:spcAft>
                      </a:pPr>
                      <a:r>
                        <a:rPr lang="en-GB" sz="1400" dirty="0" smtClean="0">
                          <a:solidFill>
                            <a:schemeClr val="tx1"/>
                          </a:solidFill>
                          <a:latin typeface="+mn-lt"/>
                          <a:ea typeface="Calibri"/>
                          <a:cs typeface="Times New Roman"/>
                        </a:rPr>
                        <a:t>Number of children</a:t>
                      </a: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400" dirty="0" smtClean="0">
                          <a:solidFill>
                            <a:schemeClr val="tx1"/>
                          </a:solidFill>
                          <a:latin typeface="+mn-lt"/>
                          <a:ea typeface="Calibri"/>
                          <a:cs typeface="Times New Roman"/>
                        </a:rPr>
                        <a:t>2 (1)</a:t>
                      </a: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400" dirty="0" smtClean="0">
                          <a:solidFill>
                            <a:schemeClr val="tx1"/>
                          </a:solidFill>
                          <a:latin typeface="+mn-lt"/>
                          <a:ea typeface="Calibri"/>
                          <a:cs typeface="Times New Roman"/>
                        </a:rPr>
                        <a:t>1.8 (0.8)</a:t>
                      </a: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400" dirty="0" smtClean="0">
                          <a:solidFill>
                            <a:schemeClr val="tx1"/>
                          </a:solidFill>
                          <a:latin typeface="+mn-lt"/>
                          <a:ea typeface="Calibri"/>
                          <a:cs typeface="Times New Roman"/>
                        </a:rPr>
                        <a:t>1.6 (0.7)</a:t>
                      </a: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dirty="0" smtClean="0">
                          <a:solidFill>
                            <a:schemeClr val="tx1"/>
                          </a:solidFill>
                          <a:latin typeface="+mn-lt"/>
                          <a:ea typeface="Calibri"/>
                          <a:cs typeface="Times New Roman"/>
                        </a:rPr>
                        <a:t>&lt;0.001</a:t>
                      </a:r>
                    </a:p>
                  </a:txBody>
                  <a:tcPr marL="68580" marR="68580" marT="0" marB="0">
                    <a:solidFill>
                      <a:schemeClr val="bg1"/>
                    </a:solidFill>
                  </a:tcPr>
                </a:tc>
              </a:tr>
              <a:tr h="266579">
                <a:tc>
                  <a:txBody>
                    <a:bodyPr/>
                    <a:lstStyle/>
                    <a:p>
                      <a:pPr marL="179705">
                        <a:lnSpc>
                          <a:spcPct val="115000"/>
                        </a:lnSpc>
                        <a:spcAft>
                          <a:spcPts val="0"/>
                        </a:spcAft>
                      </a:pPr>
                      <a:r>
                        <a:rPr lang="en-GB" sz="1400" dirty="0" smtClean="0">
                          <a:solidFill>
                            <a:schemeClr val="tx1"/>
                          </a:solidFill>
                          <a:latin typeface="+mn-lt"/>
                          <a:ea typeface="Calibri"/>
                          <a:cs typeface="Times New Roman"/>
                        </a:rPr>
                        <a:t>Diet quality score</a:t>
                      </a: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400" dirty="0" smtClean="0">
                          <a:solidFill>
                            <a:schemeClr val="tx1"/>
                          </a:solidFill>
                          <a:latin typeface="+mn-lt"/>
                          <a:ea typeface="Calibri"/>
                          <a:cs typeface="Times New Roman"/>
                        </a:rPr>
                        <a:t>-0.44 (0.97)</a:t>
                      </a: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400" dirty="0" smtClean="0">
                          <a:solidFill>
                            <a:schemeClr val="tx1"/>
                          </a:solidFill>
                          <a:latin typeface="+mn-lt"/>
                          <a:ea typeface="Calibri"/>
                          <a:cs typeface="Times New Roman"/>
                        </a:rPr>
                        <a:t>-0.03 (0.89)</a:t>
                      </a: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400" dirty="0" smtClean="0">
                          <a:solidFill>
                            <a:schemeClr val="tx1"/>
                          </a:solidFill>
                          <a:latin typeface="+mn-lt"/>
                          <a:ea typeface="Calibri"/>
                          <a:cs typeface="Times New Roman"/>
                        </a:rPr>
                        <a:t>0.57 (0.88)</a:t>
                      </a: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400" dirty="0" smtClean="0">
                          <a:solidFill>
                            <a:schemeClr val="tx1"/>
                          </a:solidFill>
                          <a:latin typeface="+mn-lt"/>
                          <a:ea typeface="Calibri"/>
                          <a:cs typeface="Times New Roman"/>
                        </a:rPr>
                        <a:t>&lt;0.001</a:t>
                      </a:r>
                      <a:endParaRPr lang="en-GB" sz="1400" dirty="0">
                        <a:solidFill>
                          <a:schemeClr val="tx1"/>
                        </a:solidFill>
                        <a:latin typeface="+mn-lt"/>
                        <a:ea typeface="Calibri"/>
                        <a:cs typeface="Times New Roman"/>
                      </a:endParaRPr>
                    </a:p>
                  </a:txBody>
                  <a:tcPr marL="68580" marR="68580" marT="0" marB="0">
                    <a:solidFill>
                      <a:schemeClr val="bg1"/>
                    </a:solidFill>
                  </a:tcPr>
                </a:tc>
              </a:tr>
            </a:tbl>
          </a:graphicData>
        </a:graphic>
      </p:graphicFrame>
      <p:sp>
        <p:nvSpPr>
          <p:cNvPr id="9" name="TextBox 8"/>
          <p:cNvSpPr txBox="1"/>
          <p:nvPr/>
        </p:nvSpPr>
        <p:spPr>
          <a:xfrm>
            <a:off x="7524328" y="3789040"/>
            <a:ext cx="1793864" cy="246221"/>
          </a:xfrm>
          <a:prstGeom prst="rect">
            <a:avLst/>
          </a:prstGeom>
          <a:noFill/>
        </p:spPr>
        <p:txBody>
          <a:bodyPr wrap="square" rtlCol="0">
            <a:spAutoFit/>
          </a:bodyPr>
          <a:lstStyle/>
          <a:p>
            <a:r>
              <a:rPr lang="en-GB" sz="1000" baseline="30000" dirty="0" smtClean="0">
                <a:latin typeface="+mn-lt"/>
              </a:rPr>
              <a:t>a</a:t>
            </a:r>
            <a:r>
              <a:rPr lang="en-GB" sz="1000" dirty="0" smtClean="0">
                <a:latin typeface="+mn-lt"/>
              </a:rPr>
              <a:t> Pearson correlation</a:t>
            </a:r>
            <a:endParaRPr lang="en-GB" sz="1000" dirty="0">
              <a:latin typeface="+mn-lt"/>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80" y="476672"/>
            <a:ext cx="7248724" cy="809625"/>
          </a:xfrm>
        </p:spPr>
        <p:txBody>
          <a:bodyPr/>
          <a:lstStyle/>
          <a:p>
            <a:pPr lvl="0"/>
            <a:r>
              <a:rPr lang="en-GB" dirty="0" smtClean="0"/>
              <a:t>Environmental factors by education</a:t>
            </a:r>
            <a:br>
              <a:rPr lang="en-GB" dirty="0" smtClean="0"/>
            </a:br>
            <a:endParaRPr lang="en-GB" dirty="0"/>
          </a:p>
        </p:txBody>
      </p:sp>
      <p:sp>
        <p:nvSpPr>
          <p:cNvPr id="9" name="TextBox 8"/>
          <p:cNvSpPr txBox="1"/>
          <p:nvPr/>
        </p:nvSpPr>
        <p:spPr>
          <a:xfrm>
            <a:off x="7328717" y="4581128"/>
            <a:ext cx="3306032" cy="246221"/>
          </a:xfrm>
          <a:prstGeom prst="rect">
            <a:avLst/>
          </a:prstGeom>
          <a:noFill/>
        </p:spPr>
        <p:txBody>
          <a:bodyPr wrap="square" rtlCol="0">
            <a:spAutoFit/>
          </a:bodyPr>
          <a:lstStyle/>
          <a:p>
            <a:r>
              <a:rPr lang="en-GB" sz="1000" baseline="30000" dirty="0" smtClean="0">
                <a:latin typeface="+mn-lt"/>
              </a:rPr>
              <a:t>a</a:t>
            </a:r>
            <a:r>
              <a:rPr lang="en-GB" sz="1000" dirty="0" smtClean="0">
                <a:latin typeface="+mn-lt"/>
              </a:rPr>
              <a:t> Spearman </a:t>
            </a:r>
            <a:r>
              <a:rPr lang="en-GB" sz="1000" dirty="0">
                <a:latin typeface="+mn-lt"/>
              </a:rPr>
              <a:t>correlation</a:t>
            </a:r>
            <a:r>
              <a:rPr lang="en-GB" sz="1000" dirty="0" smtClean="0">
                <a:latin typeface="+mn-lt"/>
              </a:rPr>
              <a:t>  </a:t>
            </a:r>
            <a:endParaRPr lang="en-GB" sz="1000" dirty="0">
              <a:latin typeface="+mn-lt"/>
            </a:endParaRPr>
          </a:p>
        </p:txBody>
      </p:sp>
      <p:graphicFrame>
        <p:nvGraphicFramePr>
          <p:cNvPr id="10" name="Table 9"/>
          <p:cNvGraphicFramePr>
            <a:graphicFrameLocks noGrp="1"/>
          </p:cNvGraphicFramePr>
          <p:nvPr>
            <p:extLst>
              <p:ext uri="{D42A27DB-BD31-4B8C-83A1-F6EECF244321}">
                <p14:modId xmlns:p14="http://schemas.microsoft.com/office/powerpoint/2010/main" val="3752249193"/>
              </p:ext>
            </p:extLst>
          </p:nvPr>
        </p:nvGraphicFramePr>
        <p:xfrm>
          <a:off x="107504" y="2132856"/>
          <a:ext cx="8892478" cy="2371178"/>
        </p:xfrm>
        <a:graphic>
          <a:graphicData uri="http://schemas.openxmlformats.org/drawingml/2006/table">
            <a:tbl>
              <a:tblPr>
                <a:tableStyleId>{775DCB02-9BB8-47FD-8907-85C794F793BA}</a:tableStyleId>
              </a:tblPr>
              <a:tblGrid>
                <a:gridCol w="2886156"/>
                <a:gridCol w="1716092"/>
                <a:gridCol w="1716092"/>
                <a:gridCol w="1716092"/>
                <a:gridCol w="858046"/>
              </a:tblGrid>
              <a:tr h="489893">
                <a:tc>
                  <a:txBody>
                    <a:bodyPr/>
                    <a:lstStyle/>
                    <a:p>
                      <a:pPr marL="0" marR="0" indent="0" algn="l" defTabSz="189189" rtl="0" eaLnBrk="1" fontAlgn="auto" latinLnBrk="0" hangingPunct="1">
                        <a:lnSpc>
                          <a:spcPct val="115000"/>
                        </a:lnSpc>
                        <a:spcBef>
                          <a:spcPts val="0"/>
                        </a:spcBef>
                        <a:spcAft>
                          <a:spcPts val="0"/>
                        </a:spcAft>
                        <a:buClrTx/>
                        <a:buSzTx/>
                        <a:buFontTx/>
                        <a:buNone/>
                        <a:tabLst/>
                        <a:defRPr/>
                      </a:pPr>
                      <a:endParaRPr lang="en-GB" sz="1400" b="1" dirty="0" smtClean="0">
                        <a:solidFill>
                          <a:schemeClr val="tx1"/>
                        </a:solidFill>
                        <a:latin typeface="+mn-lt"/>
                        <a:ea typeface="Calibri"/>
                        <a:cs typeface="Times New Roman"/>
                      </a:endParaRPr>
                    </a:p>
                  </a:txBody>
                  <a:tcPr marL="68580" marR="68580" marT="0" marB="0">
                    <a:solidFill>
                      <a:srgbClr val="99CCFF"/>
                    </a:solidFill>
                  </a:tcPr>
                </a:tc>
                <a:tc>
                  <a:txBody>
                    <a:bodyPr/>
                    <a:lstStyle/>
                    <a:p>
                      <a:pPr algn="ctr">
                        <a:lnSpc>
                          <a:spcPct val="115000"/>
                        </a:lnSpc>
                        <a:spcAft>
                          <a:spcPts val="0"/>
                        </a:spcAft>
                      </a:pPr>
                      <a:r>
                        <a:rPr lang="en-GB" sz="1400" b="1" dirty="0">
                          <a:effectLst/>
                          <a:latin typeface="+mn-lt"/>
                          <a:ea typeface="Times New Roman" panose="02020603050405020304" pitchFamily="18" charset="0"/>
                          <a:cs typeface="Times New Roman" panose="02020603050405020304" pitchFamily="18" charset="0"/>
                        </a:rPr>
                        <a:t>Low education</a:t>
                      </a:r>
                      <a:endParaRPr lang="en-GB" sz="1400" dirty="0">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(≤GCSE)</a:t>
                      </a:r>
                    </a:p>
                    <a:p>
                      <a:pPr algn="ctr">
                        <a:lnSpc>
                          <a:spcPct val="115000"/>
                        </a:lnSpc>
                        <a:spcAft>
                          <a:spcPts val="0"/>
                        </a:spcAft>
                      </a:pPr>
                      <a:r>
                        <a:rPr lang="en-GB" sz="1000" dirty="0" smtClean="0">
                          <a:effectLst/>
                          <a:latin typeface="+mn-lt"/>
                          <a:ea typeface="Times New Roman" panose="02020603050405020304" pitchFamily="18" charset="0"/>
                          <a:cs typeface="Times New Roman" panose="02020603050405020304" pitchFamily="18" charset="0"/>
                        </a:rPr>
                        <a:t>n=307</a:t>
                      </a:r>
                      <a:endParaRPr lang="en-GB" sz="1100" dirty="0">
                        <a:effectLst/>
                        <a:latin typeface="+mn-lt"/>
                        <a:ea typeface="Times New Roman" panose="02020603050405020304" pitchFamily="18" charset="0"/>
                        <a:cs typeface="Times New Roman" panose="02020603050405020304" pitchFamily="18" charset="0"/>
                      </a:endParaRPr>
                    </a:p>
                  </a:txBody>
                  <a:tcPr marL="0" marR="0" marT="0" marB="0">
                    <a:solidFill>
                      <a:srgbClr val="99CCFF"/>
                    </a:solidFill>
                  </a:tcPr>
                </a:tc>
                <a:tc>
                  <a:txBody>
                    <a:bodyPr/>
                    <a:lstStyle/>
                    <a:p>
                      <a:pPr algn="ctr">
                        <a:lnSpc>
                          <a:spcPct val="115000"/>
                        </a:lnSpc>
                        <a:spcAft>
                          <a:spcPts val="0"/>
                        </a:spcAft>
                      </a:pPr>
                      <a:r>
                        <a:rPr lang="en-GB" sz="1400" b="1" dirty="0">
                          <a:effectLst/>
                          <a:latin typeface="+mn-lt"/>
                          <a:ea typeface="Times New Roman" panose="02020603050405020304" pitchFamily="18" charset="0"/>
                          <a:cs typeface="Times New Roman" panose="02020603050405020304" pitchFamily="18" charset="0"/>
                        </a:rPr>
                        <a:t>Mid education </a:t>
                      </a:r>
                      <a:r>
                        <a:rPr lang="en-GB" sz="1100" dirty="0" smtClean="0">
                          <a:effectLst/>
                          <a:latin typeface="+mn-lt"/>
                          <a:ea typeface="Times New Roman" panose="02020603050405020304" pitchFamily="18" charset="0"/>
                          <a:cs typeface="Times New Roman" panose="02020603050405020304" pitchFamily="18" charset="0"/>
                        </a:rPr>
                        <a:t>(A-level/HND)</a:t>
                      </a:r>
                      <a:endParaRPr lang="en-GB" sz="1100" dirty="0">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n-GB" sz="1000" dirty="0" smtClean="0">
                          <a:effectLst/>
                          <a:latin typeface="+mn-lt"/>
                          <a:ea typeface="Times New Roman" panose="02020603050405020304" pitchFamily="18" charset="0"/>
                          <a:cs typeface="Times New Roman" panose="02020603050405020304" pitchFamily="18" charset="0"/>
                        </a:rPr>
                        <a:t>n=298</a:t>
                      </a:r>
                      <a:endParaRPr lang="en-GB" sz="1100" dirty="0">
                        <a:effectLst/>
                        <a:latin typeface="+mn-lt"/>
                        <a:ea typeface="Times New Roman" panose="02020603050405020304" pitchFamily="18" charset="0"/>
                        <a:cs typeface="Times New Roman" panose="02020603050405020304" pitchFamily="18" charset="0"/>
                      </a:endParaRPr>
                    </a:p>
                  </a:txBody>
                  <a:tcPr marL="0" marR="0" marT="0" marB="0">
                    <a:solidFill>
                      <a:srgbClr val="99CCFF"/>
                    </a:solidFill>
                  </a:tcPr>
                </a:tc>
                <a:tc>
                  <a:txBody>
                    <a:bodyPr/>
                    <a:lstStyle/>
                    <a:p>
                      <a:pPr algn="ctr">
                        <a:lnSpc>
                          <a:spcPct val="115000"/>
                        </a:lnSpc>
                        <a:spcAft>
                          <a:spcPts val="0"/>
                        </a:spcAft>
                      </a:pPr>
                      <a:r>
                        <a:rPr lang="en-GB" sz="1400" b="1" dirty="0">
                          <a:effectLst/>
                          <a:latin typeface="+mn-lt"/>
                          <a:ea typeface="Times New Roman" panose="02020603050405020304" pitchFamily="18" charset="0"/>
                          <a:cs typeface="Times New Roman" panose="02020603050405020304" pitchFamily="18" charset="0"/>
                        </a:rPr>
                        <a:t>High education</a:t>
                      </a:r>
                      <a:endParaRPr lang="en-GB" sz="1400" dirty="0">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(Degree)</a:t>
                      </a:r>
                    </a:p>
                    <a:p>
                      <a:pPr algn="ctr">
                        <a:lnSpc>
                          <a:spcPct val="115000"/>
                        </a:lnSpc>
                        <a:spcAft>
                          <a:spcPts val="0"/>
                        </a:spcAft>
                      </a:pPr>
                      <a:r>
                        <a:rPr lang="en-GB" sz="1000" dirty="0" smtClean="0">
                          <a:effectLst/>
                          <a:latin typeface="+mn-lt"/>
                          <a:ea typeface="Times New Roman" panose="02020603050405020304" pitchFamily="18" charset="0"/>
                          <a:cs typeface="Times New Roman" panose="02020603050405020304" pitchFamily="18" charset="0"/>
                        </a:rPr>
                        <a:t>n=234</a:t>
                      </a:r>
                      <a:endParaRPr lang="en-GB" sz="1100" dirty="0">
                        <a:effectLst/>
                        <a:latin typeface="+mn-lt"/>
                        <a:ea typeface="Times New Roman" panose="02020603050405020304" pitchFamily="18" charset="0"/>
                        <a:cs typeface="Times New Roman" panose="02020603050405020304" pitchFamily="18" charset="0"/>
                      </a:endParaRPr>
                    </a:p>
                  </a:txBody>
                  <a:tcPr marL="0" marR="0" marT="0" marB="0">
                    <a:solidFill>
                      <a:srgbClr val="99CCFF"/>
                    </a:solidFill>
                  </a:tcPr>
                </a:tc>
                <a:tc>
                  <a:txBody>
                    <a:bodyPr/>
                    <a:lstStyle/>
                    <a:p>
                      <a:pPr algn="ctr">
                        <a:lnSpc>
                          <a:spcPct val="115000"/>
                        </a:lnSpc>
                        <a:spcAft>
                          <a:spcPts val="0"/>
                        </a:spcAft>
                      </a:pPr>
                      <a:endParaRPr lang="en-GB" sz="1200" b="1" dirty="0" smtClean="0">
                        <a:solidFill>
                          <a:schemeClr val="tx1"/>
                        </a:solidFill>
                        <a:latin typeface="+mn-lt"/>
                        <a:ea typeface="Calibri"/>
                        <a:cs typeface="Times New Roman"/>
                      </a:endParaRPr>
                    </a:p>
                    <a:p>
                      <a:pPr algn="ctr">
                        <a:lnSpc>
                          <a:spcPct val="115000"/>
                        </a:lnSpc>
                        <a:spcAft>
                          <a:spcPts val="0"/>
                        </a:spcAft>
                      </a:pPr>
                      <a:endParaRPr lang="en-GB" sz="1200" b="0" dirty="0" smtClean="0">
                        <a:solidFill>
                          <a:schemeClr val="tx1"/>
                        </a:solidFill>
                        <a:latin typeface="+mn-lt"/>
                        <a:ea typeface="Calibri"/>
                        <a:cs typeface="Times New Roman"/>
                      </a:endParaRPr>
                    </a:p>
                  </a:txBody>
                  <a:tcPr marL="68580" marR="68580" marT="0" marB="0">
                    <a:solidFill>
                      <a:srgbClr val="99CCFF"/>
                    </a:solidFill>
                  </a:tcPr>
                </a:tc>
              </a:tr>
              <a:tr h="264490">
                <a:tc>
                  <a:txBody>
                    <a:bodyPr/>
                    <a:lstStyle/>
                    <a:p>
                      <a:pPr marL="179705" marR="0" indent="0" algn="l" defTabSz="457200" rtl="0" eaLnBrk="1" fontAlgn="auto" latinLnBrk="0" hangingPunct="1">
                        <a:lnSpc>
                          <a:spcPct val="115000"/>
                        </a:lnSpc>
                        <a:spcBef>
                          <a:spcPts val="0"/>
                        </a:spcBef>
                        <a:spcAft>
                          <a:spcPts val="0"/>
                        </a:spcAft>
                        <a:buClrTx/>
                        <a:buSzTx/>
                        <a:buFontTx/>
                        <a:buNone/>
                        <a:tabLst/>
                        <a:defRPr/>
                      </a:pPr>
                      <a:r>
                        <a:rPr lang="en-GB" sz="1400" b="1" dirty="0" smtClean="0"/>
                        <a:t>Environmental factors</a:t>
                      </a:r>
                      <a:endParaRPr lang="en-GB" sz="1400" b="1" dirty="0" smtClean="0">
                        <a:solidFill>
                          <a:schemeClr val="tx1"/>
                        </a:solidFill>
                        <a:latin typeface="+mn-lt"/>
                        <a:ea typeface="Calibri"/>
                        <a:cs typeface="Times New Roman"/>
                      </a:endParaRPr>
                    </a:p>
                  </a:txBody>
                  <a:tcPr marL="68580" marR="68580" marT="0" marB="0">
                    <a:solidFill>
                      <a:srgbClr val="99CCFF"/>
                    </a:solidFill>
                  </a:tcPr>
                </a:tc>
                <a:tc gridSpan="3">
                  <a:txBody>
                    <a:bodyPr/>
                    <a:lstStyle/>
                    <a:p>
                      <a:pPr algn="ctr">
                        <a:lnSpc>
                          <a:spcPct val="115000"/>
                        </a:lnSpc>
                        <a:spcAft>
                          <a:spcPts val="0"/>
                        </a:spcAft>
                      </a:pPr>
                      <a:r>
                        <a:rPr lang="en-GB" sz="1200" b="1" i="1" dirty="0" smtClean="0">
                          <a:solidFill>
                            <a:schemeClr val="tx1"/>
                          </a:solidFill>
                          <a:latin typeface="+mn-lt"/>
                          <a:ea typeface="Calibri"/>
                          <a:cs typeface="Times New Roman"/>
                        </a:rPr>
                        <a:t>Median (IQR)</a:t>
                      </a:r>
                      <a:endParaRPr lang="en-GB" sz="1200" b="1" i="1" dirty="0">
                        <a:solidFill>
                          <a:schemeClr val="tx1"/>
                        </a:solidFill>
                        <a:latin typeface="+mn-lt"/>
                        <a:ea typeface="Calibri"/>
                        <a:cs typeface="Times New Roman"/>
                      </a:endParaRPr>
                    </a:p>
                  </a:txBody>
                  <a:tcPr marL="68580" marR="68580" marT="0" marB="0">
                    <a:solidFill>
                      <a:srgbClr val="99CCFF"/>
                    </a:solidFill>
                  </a:tcPr>
                </a:tc>
                <a:tc hMerge="1">
                  <a:txBody>
                    <a:bodyPr/>
                    <a:lstStyle/>
                    <a:p>
                      <a:pPr algn="ctr">
                        <a:lnSpc>
                          <a:spcPct val="115000"/>
                        </a:lnSpc>
                        <a:spcAft>
                          <a:spcPts val="0"/>
                        </a:spcAft>
                      </a:pPr>
                      <a:endParaRPr lang="en-GB" sz="1400" dirty="0">
                        <a:solidFill>
                          <a:schemeClr val="tx1"/>
                        </a:solidFill>
                        <a:latin typeface="+mn-lt"/>
                        <a:ea typeface="Calibri"/>
                        <a:cs typeface="Times New Roman"/>
                      </a:endParaRPr>
                    </a:p>
                  </a:txBody>
                  <a:tcPr marL="68580" marR="68580" marT="0" marB="0">
                    <a:solidFill>
                      <a:schemeClr val="bg1"/>
                    </a:solidFill>
                  </a:tcPr>
                </a:tc>
                <a:tc hMerge="1">
                  <a:txBody>
                    <a:bodyPr/>
                    <a:lstStyle/>
                    <a:p>
                      <a:pPr algn="ctr">
                        <a:lnSpc>
                          <a:spcPct val="115000"/>
                        </a:lnSpc>
                        <a:spcAft>
                          <a:spcPts val="0"/>
                        </a:spcAft>
                      </a:pP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200" b="1" i="1" dirty="0" smtClean="0">
                          <a:solidFill>
                            <a:schemeClr val="tx1"/>
                          </a:solidFill>
                          <a:latin typeface="+mn-lt"/>
                          <a:ea typeface="Calibri"/>
                          <a:cs typeface="Times New Roman"/>
                        </a:rPr>
                        <a:t>p-</a:t>
                      </a:r>
                      <a:r>
                        <a:rPr lang="en-GB" sz="1200" b="1" i="1" dirty="0" err="1" smtClean="0">
                          <a:solidFill>
                            <a:schemeClr val="tx1"/>
                          </a:solidFill>
                          <a:latin typeface="+mn-lt"/>
                          <a:ea typeface="Calibri"/>
                          <a:cs typeface="Times New Roman"/>
                        </a:rPr>
                        <a:t>value</a:t>
                      </a:r>
                      <a:r>
                        <a:rPr lang="en-GB" sz="1200" b="1" i="1" baseline="30000" dirty="0" err="1" smtClean="0">
                          <a:solidFill>
                            <a:schemeClr val="tx1"/>
                          </a:solidFill>
                          <a:latin typeface="+mn-lt"/>
                          <a:ea typeface="Calibri"/>
                          <a:cs typeface="Times New Roman"/>
                        </a:rPr>
                        <a:t>a</a:t>
                      </a:r>
                      <a:endParaRPr lang="en-GB" sz="1200" b="1" i="1" dirty="0" smtClean="0">
                        <a:solidFill>
                          <a:schemeClr val="tx1"/>
                        </a:solidFill>
                        <a:latin typeface="+mn-lt"/>
                        <a:ea typeface="Calibri"/>
                        <a:cs typeface="Times New Roman"/>
                      </a:endParaRPr>
                    </a:p>
                  </a:txBody>
                  <a:tcPr marL="68580" marR="68580" marT="0" marB="0">
                    <a:solidFill>
                      <a:srgbClr val="99CCFF"/>
                    </a:solidFill>
                  </a:tcPr>
                </a:tc>
              </a:tr>
              <a:tr h="266579">
                <a:tc>
                  <a:txBody>
                    <a:bodyPr/>
                    <a:lstStyle/>
                    <a:p>
                      <a:pPr marL="179705">
                        <a:lnSpc>
                          <a:spcPct val="115000"/>
                        </a:lnSpc>
                        <a:spcAft>
                          <a:spcPts val="0"/>
                        </a:spcAft>
                      </a:pPr>
                      <a:r>
                        <a:rPr lang="en-GB" sz="1400" dirty="0" smtClean="0">
                          <a:solidFill>
                            <a:schemeClr val="tx1"/>
                          </a:solidFill>
                          <a:latin typeface="+mn-lt"/>
                          <a:ea typeface="Calibri"/>
                          <a:cs typeface="Times New Roman"/>
                        </a:rPr>
                        <a:t>Number of locations</a:t>
                      </a: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400" dirty="0" smtClean="0">
                          <a:solidFill>
                            <a:schemeClr val="tx1"/>
                          </a:solidFill>
                          <a:latin typeface="+mn-lt"/>
                          <a:ea typeface="Calibri"/>
                          <a:cs typeface="Times New Roman"/>
                        </a:rPr>
                        <a:t>4 (4,5)</a:t>
                      </a: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400" dirty="0" smtClean="0">
                          <a:solidFill>
                            <a:schemeClr val="tx1"/>
                          </a:solidFill>
                          <a:latin typeface="+mn-lt"/>
                          <a:ea typeface="Calibri"/>
                          <a:cs typeface="Times New Roman"/>
                        </a:rPr>
                        <a:t>4 (4,5)</a:t>
                      </a: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400" dirty="0" smtClean="0">
                          <a:solidFill>
                            <a:schemeClr val="tx1"/>
                          </a:solidFill>
                          <a:latin typeface="+mn-lt"/>
                          <a:ea typeface="Calibri"/>
                          <a:cs typeface="Times New Roman"/>
                        </a:rPr>
                        <a:t>4 (4,5)</a:t>
                      </a: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400" dirty="0" smtClean="0">
                          <a:solidFill>
                            <a:schemeClr val="tx1"/>
                          </a:solidFill>
                          <a:latin typeface="+mn-lt"/>
                          <a:ea typeface="Calibri"/>
                          <a:cs typeface="Times New Roman"/>
                        </a:rPr>
                        <a:t>0.9</a:t>
                      </a:r>
                      <a:endParaRPr lang="en-GB" sz="1400" dirty="0">
                        <a:solidFill>
                          <a:schemeClr val="tx1"/>
                        </a:solidFill>
                        <a:latin typeface="+mn-lt"/>
                        <a:ea typeface="Calibri"/>
                        <a:cs typeface="Times New Roman"/>
                      </a:endParaRPr>
                    </a:p>
                  </a:txBody>
                  <a:tcPr marL="68580" marR="68580" marT="0" marB="0">
                    <a:solidFill>
                      <a:schemeClr val="bg1"/>
                    </a:solidFill>
                  </a:tcPr>
                </a:tc>
              </a:tr>
              <a:tr h="266579">
                <a:tc>
                  <a:txBody>
                    <a:bodyPr/>
                    <a:lstStyle/>
                    <a:p>
                      <a:pPr marL="179705">
                        <a:lnSpc>
                          <a:spcPct val="115000"/>
                        </a:lnSpc>
                        <a:spcAft>
                          <a:spcPts val="0"/>
                        </a:spcAft>
                      </a:pPr>
                      <a:r>
                        <a:rPr lang="en-GB" sz="1400" dirty="0" smtClean="0">
                          <a:solidFill>
                            <a:schemeClr val="tx1"/>
                          </a:solidFill>
                          <a:latin typeface="+mn-lt"/>
                          <a:ea typeface="Calibri"/>
                          <a:cs typeface="Times New Roman"/>
                        </a:rPr>
                        <a:t>Activity space area (km</a:t>
                      </a:r>
                      <a:r>
                        <a:rPr lang="en-GB" sz="1400" baseline="30000" dirty="0" smtClean="0">
                          <a:solidFill>
                            <a:schemeClr val="tx1"/>
                          </a:solidFill>
                          <a:latin typeface="+mn-lt"/>
                          <a:ea typeface="Calibri"/>
                          <a:cs typeface="Times New Roman"/>
                        </a:rPr>
                        <a:t>2</a:t>
                      </a:r>
                      <a:r>
                        <a:rPr lang="en-GB" sz="1400" dirty="0" smtClean="0">
                          <a:solidFill>
                            <a:schemeClr val="tx1"/>
                          </a:solidFill>
                          <a:latin typeface="+mn-lt"/>
                          <a:ea typeface="Calibri"/>
                          <a:cs typeface="Times New Roman"/>
                        </a:rPr>
                        <a:t>)</a:t>
                      </a: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400" dirty="0" smtClean="0">
                          <a:solidFill>
                            <a:schemeClr val="tx1"/>
                          </a:solidFill>
                          <a:latin typeface="+mn-lt"/>
                          <a:ea typeface="Calibri"/>
                          <a:cs typeface="Times New Roman"/>
                        </a:rPr>
                        <a:t>9.4 (8, 11)</a:t>
                      </a: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400" dirty="0" smtClean="0">
                          <a:solidFill>
                            <a:schemeClr val="tx1"/>
                          </a:solidFill>
                          <a:latin typeface="+mn-lt"/>
                          <a:ea typeface="Calibri"/>
                          <a:cs typeface="Times New Roman"/>
                        </a:rPr>
                        <a:t>10 (8, 12)</a:t>
                      </a: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400" dirty="0" smtClean="0">
                          <a:solidFill>
                            <a:schemeClr val="tx1"/>
                          </a:solidFill>
                          <a:latin typeface="+mn-lt"/>
                          <a:ea typeface="Calibri"/>
                          <a:cs typeface="Times New Roman"/>
                        </a:rPr>
                        <a:t>9.9 (8, 12)</a:t>
                      </a: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400" dirty="0" smtClean="0">
                          <a:solidFill>
                            <a:schemeClr val="tx1"/>
                          </a:solidFill>
                          <a:latin typeface="+mn-lt"/>
                          <a:ea typeface="Calibri"/>
                          <a:cs typeface="Times New Roman"/>
                        </a:rPr>
                        <a:t>0.048</a:t>
                      </a:r>
                      <a:endParaRPr lang="en-GB" sz="1400" dirty="0">
                        <a:solidFill>
                          <a:schemeClr val="tx1"/>
                        </a:solidFill>
                        <a:latin typeface="+mn-lt"/>
                        <a:ea typeface="Calibri"/>
                        <a:cs typeface="Times New Roman"/>
                      </a:endParaRPr>
                    </a:p>
                  </a:txBody>
                  <a:tcPr marL="68580" marR="68580" marT="0" marB="0">
                    <a:solidFill>
                      <a:schemeClr val="bg1"/>
                    </a:solidFill>
                  </a:tcPr>
                </a:tc>
              </a:tr>
              <a:tr h="266579">
                <a:tc>
                  <a:txBody>
                    <a:bodyPr/>
                    <a:lstStyle/>
                    <a:p>
                      <a:pPr marL="179705">
                        <a:lnSpc>
                          <a:spcPct val="115000"/>
                        </a:lnSpc>
                        <a:spcAft>
                          <a:spcPts val="0"/>
                        </a:spcAft>
                      </a:pPr>
                      <a:r>
                        <a:rPr lang="en-GB" sz="1400" dirty="0" smtClean="0">
                          <a:solidFill>
                            <a:schemeClr val="tx1"/>
                          </a:solidFill>
                          <a:latin typeface="+mn-lt"/>
                          <a:ea typeface="Calibri"/>
                          <a:cs typeface="Times New Roman"/>
                        </a:rPr>
                        <a:t>Healthy FES</a:t>
                      </a: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algn="ctr">
                        <a:lnSpc>
                          <a:spcPct val="150000"/>
                        </a:lnSpc>
                        <a:spcAft>
                          <a:spcPts val="0"/>
                        </a:spcAft>
                      </a:pPr>
                      <a:r>
                        <a:rPr lang="en-GB" sz="1400" dirty="0">
                          <a:effectLst/>
                          <a:latin typeface="+mn-lt"/>
                          <a:ea typeface="Times New Roman" panose="02020603050405020304" pitchFamily="18" charset="0"/>
                          <a:cs typeface="Times New Roman" panose="02020603050405020304" pitchFamily="18" charset="0"/>
                        </a:rPr>
                        <a:t> 94 </a:t>
                      </a:r>
                      <a:r>
                        <a:rPr lang="en-GB" sz="1400" dirty="0" smtClean="0">
                          <a:effectLst/>
                          <a:latin typeface="+mn-lt"/>
                          <a:ea typeface="Times New Roman" panose="02020603050405020304" pitchFamily="18" charset="0"/>
                          <a:cs typeface="Times New Roman" panose="02020603050405020304" pitchFamily="18" charset="0"/>
                        </a:rPr>
                        <a:t>(</a:t>
                      </a:r>
                      <a:r>
                        <a:rPr lang="en-GB" sz="1400" dirty="0">
                          <a:effectLst/>
                          <a:latin typeface="+mn-lt"/>
                          <a:ea typeface="Times New Roman" panose="02020603050405020304" pitchFamily="18" charset="0"/>
                          <a:cs typeface="Times New Roman" panose="02020603050405020304" pitchFamily="18" charset="0"/>
                        </a:rPr>
                        <a:t>65, 127)</a:t>
                      </a:r>
                    </a:p>
                  </a:txBody>
                  <a:tcPr marL="0" marR="0" marT="0" marB="0">
                    <a:solidFill>
                      <a:schemeClr val="bg1"/>
                    </a:solidFill>
                  </a:tcPr>
                </a:tc>
                <a:tc>
                  <a:txBody>
                    <a:bodyPr/>
                    <a:lstStyle/>
                    <a:p>
                      <a:pPr algn="ctr">
                        <a:lnSpc>
                          <a:spcPct val="150000"/>
                        </a:lnSpc>
                        <a:spcAft>
                          <a:spcPts val="0"/>
                        </a:spcAft>
                      </a:pPr>
                      <a:r>
                        <a:rPr lang="en-GB" sz="1400" dirty="0">
                          <a:effectLst/>
                          <a:latin typeface="+mn-lt"/>
                          <a:ea typeface="Times New Roman" panose="02020603050405020304" pitchFamily="18" charset="0"/>
                          <a:cs typeface="Times New Roman" panose="02020603050405020304" pitchFamily="18" charset="0"/>
                        </a:rPr>
                        <a:t> </a:t>
                      </a:r>
                      <a:r>
                        <a:rPr lang="en-GB" sz="1400" dirty="0" smtClean="0">
                          <a:effectLst/>
                          <a:latin typeface="+mn-lt"/>
                          <a:ea typeface="Times New Roman" panose="02020603050405020304" pitchFamily="18" charset="0"/>
                          <a:cs typeface="Times New Roman" panose="02020603050405020304" pitchFamily="18" charset="0"/>
                        </a:rPr>
                        <a:t>92 </a:t>
                      </a:r>
                      <a:r>
                        <a:rPr lang="en-GB" sz="1400" dirty="0">
                          <a:effectLst/>
                          <a:latin typeface="+mn-lt"/>
                          <a:ea typeface="Times New Roman" panose="02020603050405020304" pitchFamily="18" charset="0"/>
                          <a:cs typeface="Times New Roman" panose="02020603050405020304" pitchFamily="18" charset="0"/>
                        </a:rPr>
                        <a:t>(66, 129)</a:t>
                      </a:r>
                    </a:p>
                  </a:txBody>
                  <a:tcPr marL="0" marR="0" marT="0" marB="0">
                    <a:solidFill>
                      <a:schemeClr val="bg1"/>
                    </a:solidFill>
                  </a:tcPr>
                </a:tc>
                <a:tc>
                  <a:txBody>
                    <a:bodyPr/>
                    <a:lstStyle/>
                    <a:p>
                      <a:pPr algn="ctr">
                        <a:lnSpc>
                          <a:spcPct val="150000"/>
                        </a:lnSpc>
                        <a:spcAft>
                          <a:spcPts val="0"/>
                        </a:spcAft>
                      </a:pPr>
                      <a:r>
                        <a:rPr lang="en-GB" sz="1400" dirty="0">
                          <a:effectLst/>
                          <a:latin typeface="+mn-lt"/>
                          <a:ea typeface="Times New Roman" panose="02020603050405020304" pitchFamily="18" charset="0"/>
                          <a:cs typeface="Times New Roman" panose="02020603050405020304" pitchFamily="18" charset="0"/>
                        </a:rPr>
                        <a:t> </a:t>
                      </a:r>
                      <a:r>
                        <a:rPr lang="en-GB" sz="1400" dirty="0" smtClean="0">
                          <a:effectLst/>
                          <a:latin typeface="+mn-lt"/>
                          <a:ea typeface="Times New Roman" panose="02020603050405020304" pitchFamily="18" charset="0"/>
                          <a:cs typeface="Times New Roman" panose="02020603050405020304" pitchFamily="18" charset="0"/>
                        </a:rPr>
                        <a:t>115 </a:t>
                      </a:r>
                      <a:r>
                        <a:rPr lang="en-GB" sz="1400" dirty="0">
                          <a:effectLst/>
                          <a:latin typeface="+mn-lt"/>
                          <a:ea typeface="Times New Roman" panose="02020603050405020304" pitchFamily="18" charset="0"/>
                          <a:cs typeface="Times New Roman" panose="02020603050405020304" pitchFamily="18" charset="0"/>
                        </a:rPr>
                        <a:t>(72, 166)</a:t>
                      </a:r>
                    </a:p>
                  </a:txBody>
                  <a:tcPr marL="0" marR="0" marT="0" marB="0">
                    <a:solidFill>
                      <a:schemeClr val="bg1"/>
                    </a:solidFill>
                  </a:tcPr>
                </a:tc>
                <a:tc>
                  <a:txBody>
                    <a:bodyPr/>
                    <a:lstStyle/>
                    <a:p>
                      <a:pPr algn="ctr">
                        <a:lnSpc>
                          <a:spcPct val="150000"/>
                        </a:lnSpc>
                        <a:spcAft>
                          <a:spcPts val="0"/>
                        </a:spcAft>
                      </a:pPr>
                      <a:r>
                        <a:rPr lang="en-GB" sz="1400" dirty="0">
                          <a:effectLst/>
                          <a:latin typeface="+mn-lt"/>
                          <a:ea typeface="Times New Roman" panose="02020603050405020304" pitchFamily="18" charset="0"/>
                          <a:cs typeface="Times New Roman" panose="02020603050405020304" pitchFamily="18" charset="0"/>
                        </a:rPr>
                        <a:t> &lt;0.001</a:t>
                      </a:r>
                    </a:p>
                  </a:txBody>
                  <a:tcPr marL="0" marR="0" marT="0" marB="0">
                    <a:solidFill>
                      <a:schemeClr val="bg1"/>
                    </a:solidFill>
                  </a:tcPr>
                </a:tc>
              </a:tr>
              <a:tr h="44744">
                <a:tc>
                  <a:txBody>
                    <a:bodyPr/>
                    <a:lstStyle/>
                    <a:p>
                      <a:pPr marL="179705">
                        <a:lnSpc>
                          <a:spcPct val="115000"/>
                        </a:lnSpc>
                        <a:spcAft>
                          <a:spcPts val="0"/>
                        </a:spcAft>
                      </a:pPr>
                      <a:r>
                        <a:rPr lang="en-GB" sz="1400" dirty="0" smtClean="0">
                          <a:solidFill>
                            <a:schemeClr val="tx1"/>
                          </a:solidFill>
                          <a:latin typeface="+mn-lt"/>
                          <a:ea typeface="Calibri"/>
                          <a:cs typeface="Times New Roman"/>
                        </a:rPr>
                        <a:t>Less healthy FES</a:t>
                      </a: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algn="ctr">
                        <a:lnSpc>
                          <a:spcPct val="150000"/>
                        </a:lnSpc>
                        <a:spcAft>
                          <a:spcPts val="0"/>
                        </a:spcAft>
                      </a:pPr>
                      <a:r>
                        <a:rPr lang="en-GB" sz="1400" dirty="0">
                          <a:effectLst/>
                          <a:latin typeface="+mn-lt"/>
                          <a:ea typeface="Times New Roman" panose="02020603050405020304" pitchFamily="18" charset="0"/>
                          <a:cs typeface="Times New Roman" panose="02020603050405020304" pitchFamily="18" charset="0"/>
                        </a:rPr>
                        <a:t> </a:t>
                      </a:r>
                      <a:r>
                        <a:rPr lang="en-GB" sz="1400" dirty="0" smtClean="0">
                          <a:effectLst/>
                          <a:latin typeface="+mn-lt"/>
                          <a:ea typeface="Times New Roman" panose="02020603050405020304" pitchFamily="18" charset="0"/>
                          <a:cs typeface="Times New Roman" panose="02020603050405020304" pitchFamily="18" charset="0"/>
                        </a:rPr>
                        <a:t>165 </a:t>
                      </a:r>
                      <a:r>
                        <a:rPr lang="en-GB" sz="1400" dirty="0">
                          <a:effectLst/>
                          <a:latin typeface="+mn-lt"/>
                          <a:ea typeface="Times New Roman" panose="02020603050405020304" pitchFamily="18" charset="0"/>
                          <a:cs typeface="Times New Roman" panose="02020603050405020304" pitchFamily="18" charset="0"/>
                        </a:rPr>
                        <a:t>(119, 229)  </a:t>
                      </a:r>
                    </a:p>
                  </a:txBody>
                  <a:tcPr marL="0" marR="0" marT="0" marB="0">
                    <a:solidFill>
                      <a:schemeClr val="bg1"/>
                    </a:solidFill>
                  </a:tcPr>
                </a:tc>
                <a:tc>
                  <a:txBody>
                    <a:bodyPr/>
                    <a:lstStyle/>
                    <a:p>
                      <a:pPr algn="ctr">
                        <a:lnSpc>
                          <a:spcPct val="150000"/>
                        </a:lnSpc>
                        <a:spcAft>
                          <a:spcPts val="0"/>
                        </a:spcAft>
                      </a:pPr>
                      <a:r>
                        <a:rPr lang="en-GB" sz="1400" dirty="0">
                          <a:effectLst/>
                          <a:latin typeface="+mn-lt"/>
                          <a:ea typeface="Times New Roman" panose="02020603050405020304" pitchFamily="18" charset="0"/>
                          <a:cs typeface="Times New Roman" panose="02020603050405020304" pitchFamily="18" charset="0"/>
                        </a:rPr>
                        <a:t> </a:t>
                      </a:r>
                      <a:r>
                        <a:rPr lang="en-GB" sz="1400" dirty="0" smtClean="0">
                          <a:effectLst/>
                          <a:latin typeface="+mn-lt"/>
                          <a:ea typeface="Times New Roman" panose="02020603050405020304" pitchFamily="18" charset="0"/>
                          <a:cs typeface="Times New Roman" panose="02020603050405020304" pitchFamily="18" charset="0"/>
                        </a:rPr>
                        <a:t>166 </a:t>
                      </a:r>
                      <a:r>
                        <a:rPr lang="en-GB" sz="1400" dirty="0">
                          <a:effectLst/>
                          <a:latin typeface="+mn-lt"/>
                          <a:ea typeface="Times New Roman" panose="02020603050405020304" pitchFamily="18" charset="0"/>
                          <a:cs typeface="Times New Roman" panose="02020603050405020304" pitchFamily="18" charset="0"/>
                        </a:rPr>
                        <a:t>(117, 236)</a:t>
                      </a:r>
                    </a:p>
                  </a:txBody>
                  <a:tcPr marL="0" marR="0" marT="0" marB="0">
                    <a:solidFill>
                      <a:schemeClr val="bg1"/>
                    </a:solidFill>
                  </a:tcPr>
                </a:tc>
                <a:tc>
                  <a:txBody>
                    <a:bodyPr/>
                    <a:lstStyle/>
                    <a:p>
                      <a:pPr algn="ctr">
                        <a:lnSpc>
                          <a:spcPct val="150000"/>
                        </a:lnSpc>
                        <a:spcAft>
                          <a:spcPts val="0"/>
                        </a:spcAft>
                      </a:pPr>
                      <a:r>
                        <a:rPr lang="en-GB" sz="1400" dirty="0">
                          <a:effectLst/>
                          <a:latin typeface="+mn-lt"/>
                          <a:ea typeface="Times New Roman" panose="02020603050405020304" pitchFamily="18" charset="0"/>
                          <a:cs typeface="Times New Roman" panose="02020603050405020304" pitchFamily="18" charset="0"/>
                        </a:rPr>
                        <a:t> </a:t>
                      </a:r>
                      <a:r>
                        <a:rPr lang="en-GB" sz="1400" dirty="0" smtClean="0">
                          <a:effectLst/>
                          <a:latin typeface="+mn-lt"/>
                          <a:ea typeface="Times New Roman" panose="02020603050405020304" pitchFamily="18" charset="0"/>
                          <a:cs typeface="Times New Roman" panose="02020603050405020304" pitchFamily="18" charset="0"/>
                        </a:rPr>
                        <a:t>199 </a:t>
                      </a:r>
                      <a:r>
                        <a:rPr lang="en-GB" sz="1400" dirty="0">
                          <a:effectLst/>
                          <a:latin typeface="+mn-lt"/>
                          <a:ea typeface="Times New Roman" panose="02020603050405020304" pitchFamily="18" charset="0"/>
                          <a:cs typeface="Times New Roman" panose="02020603050405020304" pitchFamily="18" charset="0"/>
                        </a:rPr>
                        <a:t>(134, 302)</a:t>
                      </a:r>
                    </a:p>
                  </a:txBody>
                  <a:tcPr marL="0" marR="0" marT="0" marB="0">
                    <a:solidFill>
                      <a:schemeClr val="bg1"/>
                    </a:solidFill>
                  </a:tcPr>
                </a:tc>
                <a:tc>
                  <a:txBody>
                    <a:bodyPr/>
                    <a:lstStyle/>
                    <a:p>
                      <a:pPr algn="ctr">
                        <a:lnSpc>
                          <a:spcPct val="150000"/>
                        </a:lnSpc>
                        <a:spcAft>
                          <a:spcPts val="0"/>
                        </a:spcAft>
                      </a:pPr>
                      <a:r>
                        <a:rPr lang="en-GB" sz="1400">
                          <a:effectLst/>
                          <a:latin typeface="+mn-lt"/>
                          <a:ea typeface="Times New Roman" panose="02020603050405020304" pitchFamily="18" charset="0"/>
                          <a:cs typeface="Times New Roman" panose="02020603050405020304" pitchFamily="18" charset="0"/>
                        </a:rPr>
                        <a:t> 0.003</a:t>
                      </a:r>
                    </a:p>
                  </a:txBody>
                  <a:tcPr marL="0" marR="0" marT="0" marB="0">
                    <a:solidFill>
                      <a:schemeClr val="bg1"/>
                    </a:solidFill>
                  </a:tcPr>
                </a:tc>
              </a:tr>
              <a:tr h="266579">
                <a:tc>
                  <a:txBody>
                    <a:bodyPr/>
                    <a:lstStyle/>
                    <a:p>
                      <a:pPr marL="179705">
                        <a:lnSpc>
                          <a:spcPct val="115000"/>
                        </a:lnSpc>
                        <a:spcAft>
                          <a:spcPts val="0"/>
                        </a:spcAft>
                      </a:pPr>
                      <a:r>
                        <a:rPr lang="en-GB" sz="1400" dirty="0" smtClean="0">
                          <a:solidFill>
                            <a:schemeClr val="tx1"/>
                          </a:solidFill>
                          <a:latin typeface="+mn-lt"/>
                          <a:ea typeface="Calibri"/>
                          <a:cs typeface="Times New Roman"/>
                        </a:rPr>
                        <a:t>Overall FES</a:t>
                      </a:r>
                      <a:endParaRPr lang="en-GB" sz="1400" dirty="0">
                        <a:solidFill>
                          <a:schemeClr val="tx1"/>
                        </a:solidFill>
                        <a:latin typeface="+mn-lt"/>
                        <a:ea typeface="Calibri"/>
                        <a:cs typeface="Times New Roman"/>
                      </a:endParaRPr>
                    </a:p>
                  </a:txBody>
                  <a:tcPr marL="68580" marR="68580" marT="0" marB="0">
                    <a:solidFill>
                      <a:schemeClr val="bg1"/>
                    </a:solidFill>
                  </a:tcPr>
                </a:tc>
                <a:tc>
                  <a:txBody>
                    <a:bodyPr/>
                    <a:lstStyle/>
                    <a:p>
                      <a:pPr algn="ctr">
                        <a:lnSpc>
                          <a:spcPct val="150000"/>
                        </a:lnSpc>
                        <a:spcAft>
                          <a:spcPts val="0"/>
                        </a:spcAft>
                      </a:pPr>
                      <a:r>
                        <a:rPr lang="en-GB" sz="1400" dirty="0">
                          <a:effectLst/>
                          <a:latin typeface="+mn-lt"/>
                          <a:ea typeface="Times New Roman" panose="02020603050405020304" pitchFamily="18" charset="0"/>
                          <a:cs typeface="Times New Roman" panose="02020603050405020304" pitchFamily="18" charset="0"/>
                        </a:rPr>
                        <a:t> -</a:t>
                      </a:r>
                      <a:r>
                        <a:rPr lang="en-GB" sz="1400" dirty="0" smtClean="0">
                          <a:effectLst/>
                          <a:latin typeface="+mn-lt"/>
                          <a:ea typeface="Times New Roman" panose="02020603050405020304" pitchFamily="18" charset="0"/>
                          <a:cs typeface="Times New Roman" panose="02020603050405020304" pitchFamily="18" charset="0"/>
                        </a:rPr>
                        <a:t>74 </a:t>
                      </a:r>
                      <a:r>
                        <a:rPr lang="en-GB" sz="1400" dirty="0">
                          <a:effectLst/>
                          <a:latin typeface="+mn-lt"/>
                          <a:ea typeface="Times New Roman" panose="02020603050405020304" pitchFamily="18" charset="0"/>
                          <a:cs typeface="Times New Roman" panose="02020603050405020304" pitchFamily="18" charset="0"/>
                        </a:rPr>
                        <a:t>(-107, -45)</a:t>
                      </a:r>
                    </a:p>
                  </a:txBody>
                  <a:tcPr marL="0" marR="0" marT="0" marB="0">
                    <a:solidFill>
                      <a:schemeClr val="bg1"/>
                    </a:solidFill>
                  </a:tcPr>
                </a:tc>
                <a:tc>
                  <a:txBody>
                    <a:bodyPr/>
                    <a:lstStyle/>
                    <a:p>
                      <a:pPr algn="ctr">
                        <a:lnSpc>
                          <a:spcPct val="150000"/>
                        </a:lnSpc>
                        <a:spcAft>
                          <a:spcPts val="0"/>
                        </a:spcAft>
                      </a:pPr>
                      <a:r>
                        <a:rPr lang="en-GB" sz="1400" dirty="0">
                          <a:effectLst/>
                          <a:latin typeface="+mn-lt"/>
                          <a:ea typeface="Times New Roman" panose="02020603050405020304" pitchFamily="18" charset="0"/>
                          <a:cs typeface="Times New Roman" panose="02020603050405020304" pitchFamily="18" charset="0"/>
                        </a:rPr>
                        <a:t> -77 </a:t>
                      </a:r>
                      <a:r>
                        <a:rPr lang="en-GB" sz="1400" dirty="0" smtClean="0">
                          <a:effectLst/>
                          <a:latin typeface="+mn-lt"/>
                          <a:ea typeface="Times New Roman" panose="02020603050405020304" pitchFamily="18" charset="0"/>
                          <a:cs typeface="Times New Roman" panose="02020603050405020304" pitchFamily="18" charset="0"/>
                        </a:rPr>
                        <a:t>(-</a:t>
                      </a:r>
                      <a:r>
                        <a:rPr lang="en-GB" sz="1400" dirty="0">
                          <a:effectLst/>
                          <a:latin typeface="+mn-lt"/>
                          <a:ea typeface="Times New Roman" panose="02020603050405020304" pitchFamily="18" charset="0"/>
                          <a:cs typeface="Times New Roman" panose="02020603050405020304" pitchFamily="18" charset="0"/>
                        </a:rPr>
                        <a:t>111, -42)</a:t>
                      </a:r>
                    </a:p>
                  </a:txBody>
                  <a:tcPr marL="0" marR="0" marT="0" marB="0">
                    <a:solidFill>
                      <a:schemeClr val="bg1"/>
                    </a:solidFill>
                  </a:tcPr>
                </a:tc>
                <a:tc>
                  <a:txBody>
                    <a:bodyPr/>
                    <a:lstStyle/>
                    <a:p>
                      <a:pPr algn="ctr">
                        <a:lnSpc>
                          <a:spcPct val="150000"/>
                        </a:lnSpc>
                        <a:spcAft>
                          <a:spcPts val="0"/>
                        </a:spcAft>
                      </a:pPr>
                      <a:r>
                        <a:rPr lang="en-GB" sz="1400" dirty="0">
                          <a:effectLst/>
                          <a:latin typeface="+mn-lt"/>
                          <a:ea typeface="Times New Roman" panose="02020603050405020304" pitchFamily="18" charset="0"/>
                          <a:cs typeface="Times New Roman" panose="02020603050405020304" pitchFamily="18" charset="0"/>
                        </a:rPr>
                        <a:t> -</a:t>
                      </a:r>
                      <a:r>
                        <a:rPr lang="en-GB" sz="1400" dirty="0" smtClean="0">
                          <a:effectLst/>
                          <a:latin typeface="+mn-lt"/>
                          <a:ea typeface="Times New Roman" panose="02020603050405020304" pitchFamily="18" charset="0"/>
                          <a:cs typeface="Times New Roman" panose="02020603050405020304" pitchFamily="18" charset="0"/>
                        </a:rPr>
                        <a:t>85 </a:t>
                      </a:r>
                      <a:r>
                        <a:rPr lang="en-GB" sz="1400" dirty="0">
                          <a:effectLst/>
                          <a:latin typeface="+mn-lt"/>
                          <a:ea typeface="Times New Roman" panose="02020603050405020304" pitchFamily="18" charset="0"/>
                          <a:cs typeface="Times New Roman" panose="02020603050405020304" pitchFamily="18" charset="0"/>
                        </a:rPr>
                        <a:t>(-134, -49)</a:t>
                      </a:r>
                    </a:p>
                  </a:txBody>
                  <a:tcPr marL="0" marR="0" marT="0" marB="0">
                    <a:solidFill>
                      <a:schemeClr val="bg1"/>
                    </a:solidFill>
                  </a:tcPr>
                </a:tc>
                <a:tc>
                  <a:txBody>
                    <a:bodyPr/>
                    <a:lstStyle/>
                    <a:p>
                      <a:pPr algn="ctr">
                        <a:lnSpc>
                          <a:spcPct val="150000"/>
                        </a:lnSpc>
                        <a:spcAft>
                          <a:spcPts val="0"/>
                        </a:spcAft>
                      </a:pPr>
                      <a:r>
                        <a:rPr lang="en-GB" sz="1400" dirty="0">
                          <a:effectLst/>
                          <a:latin typeface="+mn-lt"/>
                          <a:ea typeface="Times New Roman" panose="02020603050405020304" pitchFamily="18" charset="0"/>
                          <a:cs typeface="Times New Roman" panose="02020603050405020304" pitchFamily="18" charset="0"/>
                        </a:rPr>
                        <a:t> 0.08</a:t>
                      </a:r>
                    </a:p>
                  </a:txBody>
                  <a:tcPr marL="0" marR="0" marT="0" marB="0">
                    <a:solidFill>
                      <a:schemeClr val="bg1"/>
                    </a:solidFill>
                  </a:tcPr>
                </a:tc>
              </a:tr>
            </a:tbl>
          </a:graphicData>
        </a:graphic>
      </p:graphicFrame>
    </p:spTree>
    <p:extLst>
      <p:ext uri="{BB962C8B-B14F-4D97-AF65-F5344CB8AC3E}">
        <p14:creationId xmlns:p14="http://schemas.microsoft.com/office/powerpoint/2010/main" val="94657997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ANU_RED_Powerpoint_Presentation[1]">
  <a:themeElements>
    <a:clrScheme name="ANU_RED_Powerpoint_Presentation[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NU_RED_Powerpoint_Presentation[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defRPr>
        </a:defPPr>
      </a:lstStyle>
    </a:lnDef>
  </a:objectDefaults>
  <a:extraClrSchemeLst>
    <a:extraClrScheme>
      <a:clrScheme name="ANU_RED_Powerpoint_Presentation[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U_RED_Powerpoint_Presentation[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U_RED_Powerpoint_Presentation[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U_RED_Powerpoint_Presentation[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U_RED_Powerpoint_Presentation[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U_RED_Powerpoint_Presentation[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U_RED_Powerpoint_Presentation[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ANU_RED_Powerpoint_Presentation[1]</Template>
  <TotalTime>12904</TotalTime>
  <Words>1913</Words>
  <Application>Microsoft Office PowerPoint</Application>
  <PresentationFormat>On-screen Show (4:3)</PresentationFormat>
  <Paragraphs>305</Paragraphs>
  <Slides>13</Slides>
  <Notes>13</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13</vt:i4>
      </vt:variant>
    </vt:vector>
  </HeadingPairs>
  <TitlesOfParts>
    <vt:vector size="26" baseType="lpstr">
      <vt:lpstr>ＭＳ Ｐゴシック</vt:lpstr>
      <vt:lpstr>PMingLiU</vt:lpstr>
      <vt:lpstr>Arial</vt:lpstr>
      <vt:lpstr>Calibri</vt:lpstr>
      <vt:lpstr>Lucida Sans</vt:lpstr>
      <vt:lpstr>Times</vt:lpstr>
      <vt:lpstr>Times New Roman</vt:lpstr>
      <vt:lpstr>Verdana</vt:lpstr>
      <vt:lpstr>Wingdings</vt:lpstr>
      <vt:lpstr>ANU_RED_Powerpoint_Presentation[1]</vt:lpstr>
      <vt:lpstr>MRC slides template</vt:lpstr>
      <vt:lpstr>Bitmap Image</vt:lpstr>
      <vt:lpstr>Acrobat Document</vt:lpstr>
      <vt:lpstr>PowerPoint Presentation</vt:lpstr>
      <vt:lpstr>PowerPoint Presentation</vt:lpstr>
      <vt:lpstr>Methodological limitations</vt:lpstr>
      <vt:lpstr>PowerPoint Presentation</vt:lpstr>
      <vt:lpstr>PowerPoint Presentation</vt:lpstr>
      <vt:lpstr>PowerPoint Presentation</vt:lpstr>
      <vt:lpstr>PowerPoint Presentation</vt:lpstr>
      <vt:lpstr>Mothers’ characteristics by education </vt:lpstr>
      <vt:lpstr>Environmental factors by education </vt:lpstr>
      <vt:lpstr>Overall FES &amp; diet by education</vt:lpstr>
      <vt:lpstr>Results:</vt:lpstr>
      <vt:lpstr>Summary and implications</vt:lpstr>
      <vt:lpstr>Acknowledgements</vt:lpstr>
    </vt:vector>
  </TitlesOfParts>
  <Company>MRC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FBray</dc:creator>
  <cp:lastModifiedBy>Christina Black</cp:lastModifiedBy>
  <cp:revision>757</cp:revision>
  <cp:lastPrinted>2002-07-16T15:27:40Z</cp:lastPrinted>
  <dcterms:created xsi:type="dcterms:W3CDTF">2008-04-15T10:31:45Z</dcterms:created>
  <dcterms:modified xsi:type="dcterms:W3CDTF">2014-06-09T10:51:03Z</dcterms:modified>
</cp:coreProperties>
</file>